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diagrams/colors1.xml" ContentType="application/vnd.openxmlformats-officedocument.drawingml.diagramColors+xml"/>
  <Override PartName="/ppt/diagrams/drawing2.xml" ContentType="application/vnd.ms-office.drawingml.diagramDrawing+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diagrams/layout1.xml" ContentType="application/vnd.openxmlformats-officedocument.drawingml.diagramLayout+xml"/>
  <Override PartName="/ppt/diagrams/data2.xml" ContentType="application/vnd.openxmlformats-officedocument.drawingml.diagramData+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diagrams/colors2.xml" ContentType="application/vnd.openxmlformats-officedocument.drawingml.diagramColor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diagrams/layout2.xml" ContentType="application/vnd.openxmlformats-officedocument.drawingml.diagram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4"/>
  </p:notesMasterIdLst>
  <p:sldIdLst>
    <p:sldId id="257" r:id="rId2"/>
    <p:sldId id="274" r:id="rId3"/>
    <p:sldId id="275" r:id="rId4"/>
    <p:sldId id="276" r:id="rId5"/>
    <p:sldId id="262" r:id="rId6"/>
    <p:sldId id="263" r:id="rId7"/>
    <p:sldId id="318" r:id="rId8"/>
    <p:sldId id="317" r:id="rId9"/>
    <p:sldId id="316" r:id="rId10"/>
    <p:sldId id="271" r:id="rId11"/>
    <p:sldId id="298" r:id="rId12"/>
    <p:sldId id="290" r:id="rId13"/>
    <p:sldId id="292" r:id="rId14"/>
    <p:sldId id="293" r:id="rId15"/>
    <p:sldId id="294" r:id="rId16"/>
    <p:sldId id="295" r:id="rId17"/>
    <p:sldId id="296" r:id="rId18"/>
    <p:sldId id="297" r:id="rId19"/>
    <p:sldId id="299" r:id="rId20"/>
    <p:sldId id="300" r:id="rId21"/>
    <p:sldId id="301" r:id="rId22"/>
    <p:sldId id="302" r:id="rId23"/>
    <p:sldId id="305" r:id="rId24"/>
    <p:sldId id="306" r:id="rId25"/>
    <p:sldId id="307" r:id="rId26"/>
    <p:sldId id="308" r:id="rId27"/>
    <p:sldId id="310" r:id="rId28"/>
    <p:sldId id="311" r:id="rId29"/>
    <p:sldId id="312" r:id="rId30"/>
    <p:sldId id="313" r:id="rId31"/>
    <p:sldId id="315" r:id="rId32"/>
    <p:sldId id="279" r:id="rId33"/>
  </p:sldIdLst>
  <p:sldSz cx="9144000" cy="6858000" type="screen4x3"/>
  <p:notesSz cx="6985000" cy="92837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66"/>
    <a:srgbClr val="009999"/>
    <a:srgbClr val="000000"/>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42" autoAdjust="0"/>
    <p:restoredTop sz="94660"/>
  </p:normalViewPr>
  <p:slideViewPr>
    <p:cSldViewPr>
      <p:cViewPr>
        <p:scale>
          <a:sx n="90" d="100"/>
          <a:sy n="90" d="100"/>
        </p:scale>
        <p:origin x="-1530" y="-36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EC54963-9514-4325-BDDC-8011CB1DDB68}" type="doc">
      <dgm:prSet loTypeId="urn:microsoft.com/office/officeart/2005/8/layout/chevron2" loCatId="list" qsTypeId="urn:microsoft.com/office/officeart/2005/8/quickstyle/simple5" qsCatId="simple" csTypeId="urn:microsoft.com/office/officeart/2005/8/colors/accent2_2" csCatId="accent2" phldr="1"/>
      <dgm:spPr/>
      <dgm:t>
        <a:bodyPr/>
        <a:lstStyle/>
        <a:p>
          <a:endParaRPr lang="en-US"/>
        </a:p>
      </dgm:t>
    </dgm:pt>
    <dgm:pt modelId="{2A446518-3C82-4B16-A685-7D093B88CA4F}">
      <dgm:prSet phldrT="[Text]"/>
      <dgm:spPr/>
      <dgm:t>
        <a:bodyPr/>
        <a:lstStyle/>
        <a:p>
          <a:r>
            <a:rPr lang="en-US" dirty="0" smtClean="0"/>
            <a:t>Step 1</a:t>
          </a:r>
          <a:endParaRPr lang="en-US" dirty="0"/>
        </a:p>
      </dgm:t>
    </dgm:pt>
    <dgm:pt modelId="{7F93E046-5640-4985-A5C3-151F10E785E8}" type="parTrans" cxnId="{FFA94219-A8A5-4FDE-B809-3415FB614788}">
      <dgm:prSet/>
      <dgm:spPr/>
      <dgm:t>
        <a:bodyPr/>
        <a:lstStyle/>
        <a:p>
          <a:endParaRPr lang="en-US"/>
        </a:p>
      </dgm:t>
    </dgm:pt>
    <dgm:pt modelId="{55655DE2-E1E1-4EEB-895F-292B2175E987}" type="sibTrans" cxnId="{FFA94219-A8A5-4FDE-B809-3415FB614788}">
      <dgm:prSet/>
      <dgm:spPr/>
      <dgm:t>
        <a:bodyPr/>
        <a:lstStyle/>
        <a:p>
          <a:endParaRPr lang="en-US"/>
        </a:p>
      </dgm:t>
    </dgm:pt>
    <dgm:pt modelId="{3F01A607-48BC-4B15-B1A6-137E9729139D}">
      <dgm:prSet phldrT="[Text]"/>
      <dgm:spPr/>
      <dgm:t>
        <a:bodyPr/>
        <a:lstStyle/>
        <a:p>
          <a:r>
            <a:rPr lang="en-US" dirty="0" smtClean="0"/>
            <a:t>Problem Perception</a:t>
          </a:r>
          <a:endParaRPr lang="en-US" dirty="0"/>
        </a:p>
      </dgm:t>
    </dgm:pt>
    <dgm:pt modelId="{D0860AAC-BF7D-4830-A904-A6E05B3F6336}" type="parTrans" cxnId="{2985419F-AA0F-4604-AA46-4EBE10ACED00}">
      <dgm:prSet/>
      <dgm:spPr/>
      <dgm:t>
        <a:bodyPr/>
        <a:lstStyle/>
        <a:p>
          <a:endParaRPr lang="en-US"/>
        </a:p>
      </dgm:t>
    </dgm:pt>
    <dgm:pt modelId="{FAFC4773-E575-4472-BBC2-647937142042}" type="sibTrans" cxnId="{2985419F-AA0F-4604-AA46-4EBE10ACED00}">
      <dgm:prSet/>
      <dgm:spPr/>
      <dgm:t>
        <a:bodyPr/>
        <a:lstStyle/>
        <a:p>
          <a:endParaRPr lang="en-US"/>
        </a:p>
      </dgm:t>
    </dgm:pt>
    <dgm:pt modelId="{D78264ED-4C59-48CB-8CDB-71F3DEF927F6}">
      <dgm:prSet phldrT="[Text]"/>
      <dgm:spPr/>
      <dgm:t>
        <a:bodyPr/>
        <a:lstStyle/>
        <a:p>
          <a:r>
            <a:rPr lang="en-US" dirty="0" smtClean="0"/>
            <a:t>Step 2</a:t>
          </a:r>
          <a:endParaRPr lang="en-US" dirty="0"/>
        </a:p>
      </dgm:t>
    </dgm:pt>
    <dgm:pt modelId="{057DFFFB-E72D-45DD-BD1B-D7B0212DDD7C}" type="parTrans" cxnId="{1F1CC66A-4275-44ED-9F8D-91765DB3EF0D}">
      <dgm:prSet/>
      <dgm:spPr/>
      <dgm:t>
        <a:bodyPr/>
        <a:lstStyle/>
        <a:p>
          <a:endParaRPr lang="en-US"/>
        </a:p>
      </dgm:t>
    </dgm:pt>
    <dgm:pt modelId="{1C41146D-4DB8-406C-AE35-59A6C5B097FD}" type="sibTrans" cxnId="{1F1CC66A-4275-44ED-9F8D-91765DB3EF0D}">
      <dgm:prSet/>
      <dgm:spPr/>
      <dgm:t>
        <a:bodyPr/>
        <a:lstStyle/>
        <a:p>
          <a:endParaRPr lang="en-US"/>
        </a:p>
      </dgm:t>
    </dgm:pt>
    <dgm:pt modelId="{FAF98323-BC81-4EC8-9C8C-EA9CF3AA6B93}">
      <dgm:prSet phldrT="[Text]"/>
      <dgm:spPr/>
      <dgm:t>
        <a:bodyPr/>
        <a:lstStyle/>
        <a:p>
          <a:r>
            <a:rPr lang="en-US" dirty="0" smtClean="0"/>
            <a:t>Request for Federal Assistance</a:t>
          </a:r>
          <a:endParaRPr lang="en-US" dirty="0"/>
        </a:p>
      </dgm:t>
    </dgm:pt>
    <dgm:pt modelId="{3642C1A2-AB43-4A27-8376-83DCF18FC4C5}" type="parTrans" cxnId="{EA517224-B6A2-40E6-BB63-6E7FA4EF3AE8}">
      <dgm:prSet/>
      <dgm:spPr/>
      <dgm:t>
        <a:bodyPr/>
        <a:lstStyle/>
        <a:p>
          <a:endParaRPr lang="en-US"/>
        </a:p>
      </dgm:t>
    </dgm:pt>
    <dgm:pt modelId="{9B180AC7-C136-46E3-880C-9FA85AD26055}" type="sibTrans" cxnId="{EA517224-B6A2-40E6-BB63-6E7FA4EF3AE8}">
      <dgm:prSet/>
      <dgm:spPr/>
      <dgm:t>
        <a:bodyPr/>
        <a:lstStyle/>
        <a:p>
          <a:endParaRPr lang="en-US"/>
        </a:p>
      </dgm:t>
    </dgm:pt>
    <dgm:pt modelId="{759649DA-95BA-4F81-95A6-0D7093A12A00}">
      <dgm:prSet phldrT="[Text]"/>
      <dgm:spPr/>
      <dgm:t>
        <a:bodyPr/>
        <a:lstStyle/>
        <a:p>
          <a:r>
            <a:rPr lang="en-US" dirty="0" smtClean="0"/>
            <a:t>Step 3</a:t>
          </a:r>
          <a:endParaRPr lang="en-US" dirty="0"/>
        </a:p>
      </dgm:t>
    </dgm:pt>
    <dgm:pt modelId="{54D95282-6E61-419C-BDDE-C5C54F6AA704}" type="parTrans" cxnId="{09EED17C-D97E-434F-BF00-25A903AF042A}">
      <dgm:prSet/>
      <dgm:spPr/>
      <dgm:t>
        <a:bodyPr/>
        <a:lstStyle/>
        <a:p>
          <a:endParaRPr lang="en-US"/>
        </a:p>
      </dgm:t>
    </dgm:pt>
    <dgm:pt modelId="{0CD6F678-EB45-4301-9A55-AA387EA7F6BD}" type="sibTrans" cxnId="{09EED17C-D97E-434F-BF00-25A903AF042A}">
      <dgm:prSet/>
      <dgm:spPr/>
      <dgm:t>
        <a:bodyPr/>
        <a:lstStyle/>
        <a:p>
          <a:endParaRPr lang="en-US"/>
        </a:p>
      </dgm:t>
    </dgm:pt>
    <dgm:pt modelId="{5F54FF86-3A7E-4BB3-B996-343E412890DB}">
      <dgm:prSet phldrT="[Text]"/>
      <dgm:spPr/>
      <dgm:t>
        <a:bodyPr/>
        <a:lstStyle/>
        <a:p>
          <a:r>
            <a:rPr lang="en-US" dirty="0" smtClean="0"/>
            <a:t>Study Problem and Report Preparation</a:t>
          </a:r>
          <a:endParaRPr lang="en-US" dirty="0"/>
        </a:p>
      </dgm:t>
    </dgm:pt>
    <dgm:pt modelId="{37773724-3410-4B53-8B81-75F2A781F606}" type="parTrans" cxnId="{2A037E09-D202-4AC6-ABD1-D10F34DB7EAE}">
      <dgm:prSet/>
      <dgm:spPr/>
      <dgm:t>
        <a:bodyPr/>
        <a:lstStyle/>
        <a:p>
          <a:endParaRPr lang="en-US"/>
        </a:p>
      </dgm:t>
    </dgm:pt>
    <dgm:pt modelId="{E96CC94A-49A4-4168-823B-6C45C860A17C}" type="sibTrans" cxnId="{2A037E09-D202-4AC6-ABD1-D10F34DB7EAE}">
      <dgm:prSet/>
      <dgm:spPr/>
      <dgm:t>
        <a:bodyPr/>
        <a:lstStyle/>
        <a:p>
          <a:endParaRPr lang="en-US"/>
        </a:p>
      </dgm:t>
    </dgm:pt>
    <dgm:pt modelId="{19BDB37F-F445-438D-BA59-B16709384FFA}" type="pres">
      <dgm:prSet presAssocID="{AEC54963-9514-4325-BDDC-8011CB1DDB68}" presName="linearFlow" presStyleCnt="0">
        <dgm:presLayoutVars>
          <dgm:dir/>
          <dgm:animLvl val="lvl"/>
          <dgm:resizeHandles val="exact"/>
        </dgm:presLayoutVars>
      </dgm:prSet>
      <dgm:spPr/>
      <dgm:t>
        <a:bodyPr/>
        <a:lstStyle/>
        <a:p>
          <a:endParaRPr lang="en-US"/>
        </a:p>
      </dgm:t>
    </dgm:pt>
    <dgm:pt modelId="{55708680-29D3-4B5D-998E-71CC70BE4381}" type="pres">
      <dgm:prSet presAssocID="{2A446518-3C82-4B16-A685-7D093B88CA4F}" presName="composite" presStyleCnt="0"/>
      <dgm:spPr/>
    </dgm:pt>
    <dgm:pt modelId="{53B3FE0A-2048-407E-84FE-6C239FD08A15}" type="pres">
      <dgm:prSet presAssocID="{2A446518-3C82-4B16-A685-7D093B88CA4F}" presName="parentText" presStyleLbl="alignNode1" presStyleIdx="0" presStyleCnt="3">
        <dgm:presLayoutVars>
          <dgm:chMax val="1"/>
          <dgm:bulletEnabled val="1"/>
        </dgm:presLayoutVars>
      </dgm:prSet>
      <dgm:spPr/>
      <dgm:t>
        <a:bodyPr/>
        <a:lstStyle/>
        <a:p>
          <a:endParaRPr lang="en-US"/>
        </a:p>
      </dgm:t>
    </dgm:pt>
    <dgm:pt modelId="{55D490AE-FA1B-440F-B323-6F0777D7AB1D}" type="pres">
      <dgm:prSet presAssocID="{2A446518-3C82-4B16-A685-7D093B88CA4F}" presName="descendantText" presStyleLbl="alignAcc1" presStyleIdx="0" presStyleCnt="3">
        <dgm:presLayoutVars>
          <dgm:bulletEnabled val="1"/>
        </dgm:presLayoutVars>
      </dgm:prSet>
      <dgm:spPr/>
      <dgm:t>
        <a:bodyPr/>
        <a:lstStyle/>
        <a:p>
          <a:endParaRPr lang="en-US"/>
        </a:p>
      </dgm:t>
    </dgm:pt>
    <dgm:pt modelId="{69BACC98-3613-4536-A500-1591EE962C53}" type="pres">
      <dgm:prSet presAssocID="{55655DE2-E1E1-4EEB-895F-292B2175E987}" presName="sp" presStyleCnt="0"/>
      <dgm:spPr/>
    </dgm:pt>
    <dgm:pt modelId="{1B62E68B-FEE7-4879-AEEA-6DEAB6E2272F}" type="pres">
      <dgm:prSet presAssocID="{D78264ED-4C59-48CB-8CDB-71F3DEF927F6}" presName="composite" presStyleCnt="0"/>
      <dgm:spPr/>
    </dgm:pt>
    <dgm:pt modelId="{D4F380FD-6FFB-48CF-8D66-6F05CC38E3E0}" type="pres">
      <dgm:prSet presAssocID="{D78264ED-4C59-48CB-8CDB-71F3DEF927F6}" presName="parentText" presStyleLbl="alignNode1" presStyleIdx="1" presStyleCnt="3">
        <dgm:presLayoutVars>
          <dgm:chMax val="1"/>
          <dgm:bulletEnabled val="1"/>
        </dgm:presLayoutVars>
      </dgm:prSet>
      <dgm:spPr/>
      <dgm:t>
        <a:bodyPr/>
        <a:lstStyle/>
        <a:p>
          <a:endParaRPr lang="en-US"/>
        </a:p>
      </dgm:t>
    </dgm:pt>
    <dgm:pt modelId="{636AE189-B93C-41F4-BD28-D3F2CA11ED08}" type="pres">
      <dgm:prSet presAssocID="{D78264ED-4C59-48CB-8CDB-71F3DEF927F6}" presName="descendantText" presStyleLbl="alignAcc1" presStyleIdx="1" presStyleCnt="3">
        <dgm:presLayoutVars>
          <dgm:bulletEnabled val="1"/>
        </dgm:presLayoutVars>
      </dgm:prSet>
      <dgm:spPr/>
      <dgm:t>
        <a:bodyPr/>
        <a:lstStyle/>
        <a:p>
          <a:endParaRPr lang="en-US"/>
        </a:p>
      </dgm:t>
    </dgm:pt>
    <dgm:pt modelId="{273364C1-44AB-43C7-AED3-F585E0B25759}" type="pres">
      <dgm:prSet presAssocID="{1C41146D-4DB8-406C-AE35-59A6C5B097FD}" presName="sp" presStyleCnt="0"/>
      <dgm:spPr/>
    </dgm:pt>
    <dgm:pt modelId="{126B68DF-ABFC-4D0D-86A2-6C44FD490B42}" type="pres">
      <dgm:prSet presAssocID="{759649DA-95BA-4F81-95A6-0D7093A12A00}" presName="composite" presStyleCnt="0"/>
      <dgm:spPr/>
    </dgm:pt>
    <dgm:pt modelId="{A528D5B2-FF32-4303-BCD6-463A10495BA0}" type="pres">
      <dgm:prSet presAssocID="{759649DA-95BA-4F81-95A6-0D7093A12A00}" presName="parentText" presStyleLbl="alignNode1" presStyleIdx="2" presStyleCnt="3">
        <dgm:presLayoutVars>
          <dgm:chMax val="1"/>
          <dgm:bulletEnabled val="1"/>
        </dgm:presLayoutVars>
      </dgm:prSet>
      <dgm:spPr/>
      <dgm:t>
        <a:bodyPr/>
        <a:lstStyle/>
        <a:p>
          <a:endParaRPr lang="en-US"/>
        </a:p>
      </dgm:t>
    </dgm:pt>
    <dgm:pt modelId="{993C5B81-69A6-4265-8D28-E183E8BF93AF}" type="pres">
      <dgm:prSet presAssocID="{759649DA-95BA-4F81-95A6-0D7093A12A00}" presName="descendantText" presStyleLbl="alignAcc1" presStyleIdx="2" presStyleCnt="3">
        <dgm:presLayoutVars>
          <dgm:bulletEnabled val="1"/>
        </dgm:presLayoutVars>
      </dgm:prSet>
      <dgm:spPr/>
      <dgm:t>
        <a:bodyPr/>
        <a:lstStyle/>
        <a:p>
          <a:endParaRPr lang="en-US"/>
        </a:p>
      </dgm:t>
    </dgm:pt>
  </dgm:ptLst>
  <dgm:cxnLst>
    <dgm:cxn modelId="{E068D147-8C4A-495F-8A0E-DABCA7CCEBE7}" type="presOf" srcId="{5F54FF86-3A7E-4BB3-B996-343E412890DB}" destId="{993C5B81-69A6-4265-8D28-E183E8BF93AF}" srcOrd="0" destOrd="0" presId="urn:microsoft.com/office/officeart/2005/8/layout/chevron2"/>
    <dgm:cxn modelId="{ACB3296C-5B02-4E03-A8F3-5EE50E3C3A38}" type="presOf" srcId="{D78264ED-4C59-48CB-8CDB-71F3DEF927F6}" destId="{D4F380FD-6FFB-48CF-8D66-6F05CC38E3E0}" srcOrd="0" destOrd="0" presId="urn:microsoft.com/office/officeart/2005/8/layout/chevron2"/>
    <dgm:cxn modelId="{FFA94219-A8A5-4FDE-B809-3415FB614788}" srcId="{AEC54963-9514-4325-BDDC-8011CB1DDB68}" destId="{2A446518-3C82-4B16-A685-7D093B88CA4F}" srcOrd="0" destOrd="0" parTransId="{7F93E046-5640-4985-A5C3-151F10E785E8}" sibTransId="{55655DE2-E1E1-4EEB-895F-292B2175E987}"/>
    <dgm:cxn modelId="{7860E1AB-4BA6-4EC5-BAB9-7F3A8186E973}" type="presOf" srcId="{FAF98323-BC81-4EC8-9C8C-EA9CF3AA6B93}" destId="{636AE189-B93C-41F4-BD28-D3F2CA11ED08}" srcOrd="0" destOrd="0" presId="urn:microsoft.com/office/officeart/2005/8/layout/chevron2"/>
    <dgm:cxn modelId="{A5DFE50A-C929-4D65-A42E-08F9AC9C6196}" type="presOf" srcId="{3F01A607-48BC-4B15-B1A6-137E9729139D}" destId="{55D490AE-FA1B-440F-B323-6F0777D7AB1D}" srcOrd="0" destOrd="0" presId="urn:microsoft.com/office/officeart/2005/8/layout/chevron2"/>
    <dgm:cxn modelId="{8DB08E08-FBF0-4CEE-A2EE-5DC6D49F2483}" type="presOf" srcId="{AEC54963-9514-4325-BDDC-8011CB1DDB68}" destId="{19BDB37F-F445-438D-BA59-B16709384FFA}" srcOrd="0" destOrd="0" presId="urn:microsoft.com/office/officeart/2005/8/layout/chevron2"/>
    <dgm:cxn modelId="{2A037E09-D202-4AC6-ABD1-D10F34DB7EAE}" srcId="{759649DA-95BA-4F81-95A6-0D7093A12A00}" destId="{5F54FF86-3A7E-4BB3-B996-343E412890DB}" srcOrd="0" destOrd="0" parTransId="{37773724-3410-4B53-8B81-75F2A781F606}" sibTransId="{E96CC94A-49A4-4168-823B-6C45C860A17C}"/>
    <dgm:cxn modelId="{09EED17C-D97E-434F-BF00-25A903AF042A}" srcId="{AEC54963-9514-4325-BDDC-8011CB1DDB68}" destId="{759649DA-95BA-4F81-95A6-0D7093A12A00}" srcOrd="2" destOrd="0" parTransId="{54D95282-6E61-419C-BDDE-C5C54F6AA704}" sibTransId="{0CD6F678-EB45-4301-9A55-AA387EA7F6BD}"/>
    <dgm:cxn modelId="{2985419F-AA0F-4604-AA46-4EBE10ACED00}" srcId="{2A446518-3C82-4B16-A685-7D093B88CA4F}" destId="{3F01A607-48BC-4B15-B1A6-137E9729139D}" srcOrd="0" destOrd="0" parTransId="{D0860AAC-BF7D-4830-A904-A6E05B3F6336}" sibTransId="{FAFC4773-E575-4472-BBC2-647937142042}"/>
    <dgm:cxn modelId="{D34CE6EB-A7A0-4AB9-8C6C-C1FF5E3169B1}" type="presOf" srcId="{2A446518-3C82-4B16-A685-7D093B88CA4F}" destId="{53B3FE0A-2048-407E-84FE-6C239FD08A15}" srcOrd="0" destOrd="0" presId="urn:microsoft.com/office/officeart/2005/8/layout/chevron2"/>
    <dgm:cxn modelId="{1F1CC66A-4275-44ED-9F8D-91765DB3EF0D}" srcId="{AEC54963-9514-4325-BDDC-8011CB1DDB68}" destId="{D78264ED-4C59-48CB-8CDB-71F3DEF927F6}" srcOrd="1" destOrd="0" parTransId="{057DFFFB-E72D-45DD-BD1B-D7B0212DDD7C}" sibTransId="{1C41146D-4DB8-406C-AE35-59A6C5B097FD}"/>
    <dgm:cxn modelId="{EA517224-B6A2-40E6-BB63-6E7FA4EF3AE8}" srcId="{D78264ED-4C59-48CB-8CDB-71F3DEF927F6}" destId="{FAF98323-BC81-4EC8-9C8C-EA9CF3AA6B93}" srcOrd="0" destOrd="0" parTransId="{3642C1A2-AB43-4A27-8376-83DCF18FC4C5}" sibTransId="{9B180AC7-C136-46E3-880C-9FA85AD26055}"/>
    <dgm:cxn modelId="{CC9F4157-F91C-45C6-8E4B-5022B7C40FA1}" type="presOf" srcId="{759649DA-95BA-4F81-95A6-0D7093A12A00}" destId="{A528D5B2-FF32-4303-BCD6-463A10495BA0}" srcOrd="0" destOrd="0" presId="urn:microsoft.com/office/officeart/2005/8/layout/chevron2"/>
    <dgm:cxn modelId="{DE70617E-794A-40F4-A366-80275D5A0000}" type="presParOf" srcId="{19BDB37F-F445-438D-BA59-B16709384FFA}" destId="{55708680-29D3-4B5D-998E-71CC70BE4381}" srcOrd="0" destOrd="0" presId="urn:microsoft.com/office/officeart/2005/8/layout/chevron2"/>
    <dgm:cxn modelId="{3898444A-4A35-40E6-B693-863F965E47B3}" type="presParOf" srcId="{55708680-29D3-4B5D-998E-71CC70BE4381}" destId="{53B3FE0A-2048-407E-84FE-6C239FD08A15}" srcOrd="0" destOrd="0" presId="urn:microsoft.com/office/officeart/2005/8/layout/chevron2"/>
    <dgm:cxn modelId="{D1C5CE2A-C6EA-4828-8FEB-E64E4176A215}" type="presParOf" srcId="{55708680-29D3-4B5D-998E-71CC70BE4381}" destId="{55D490AE-FA1B-440F-B323-6F0777D7AB1D}" srcOrd="1" destOrd="0" presId="urn:microsoft.com/office/officeart/2005/8/layout/chevron2"/>
    <dgm:cxn modelId="{4936B3A1-BF49-491F-84E4-BAF39B16FB77}" type="presParOf" srcId="{19BDB37F-F445-438D-BA59-B16709384FFA}" destId="{69BACC98-3613-4536-A500-1591EE962C53}" srcOrd="1" destOrd="0" presId="urn:microsoft.com/office/officeart/2005/8/layout/chevron2"/>
    <dgm:cxn modelId="{E6E9463C-0B85-4E68-9271-DAC5E785556A}" type="presParOf" srcId="{19BDB37F-F445-438D-BA59-B16709384FFA}" destId="{1B62E68B-FEE7-4879-AEEA-6DEAB6E2272F}" srcOrd="2" destOrd="0" presId="urn:microsoft.com/office/officeart/2005/8/layout/chevron2"/>
    <dgm:cxn modelId="{9C423663-D656-42F9-9710-394DCA01E7B9}" type="presParOf" srcId="{1B62E68B-FEE7-4879-AEEA-6DEAB6E2272F}" destId="{D4F380FD-6FFB-48CF-8D66-6F05CC38E3E0}" srcOrd="0" destOrd="0" presId="urn:microsoft.com/office/officeart/2005/8/layout/chevron2"/>
    <dgm:cxn modelId="{5C1223DC-6C68-4F59-8270-868EAC42DFD5}" type="presParOf" srcId="{1B62E68B-FEE7-4879-AEEA-6DEAB6E2272F}" destId="{636AE189-B93C-41F4-BD28-D3F2CA11ED08}" srcOrd="1" destOrd="0" presId="urn:microsoft.com/office/officeart/2005/8/layout/chevron2"/>
    <dgm:cxn modelId="{F8833885-BBAD-4FC8-AF8A-0E067AC043C0}" type="presParOf" srcId="{19BDB37F-F445-438D-BA59-B16709384FFA}" destId="{273364C1-44AB-43C7-AED3-F585E0B25759}" srcOrd="3" destOrd="0" presId="urn:microsoft.com/office/officeart/2005/8/layout/chevron2"/>
    <dgm:cxn modelId="{470239EE-79F5-4F40-B63A-833BEC24AD98}" type="presParOf" srcId="{19BDB37F-F445-438D-BA59-B16709384FFA}" destId="{126B68DF-ABFC-4D0D-86A2-6C44FD490B42}" srcOrd="4" destOrd="0" presId="urn:microsoft.com/office/officeart/2005/8/layout/chevron2"/>
    <dgm:cxn modelId="{FFF1B6CC-5907-4DCB-802D-9F8034714C5B}" type="presParOf" srcId="{126B68DF-ABFC-4D0D-86A2-6C44FD490B42}" destId="{A528D5B2-FF32-4303-BCD6-463A10495BA0}" srcOrd="0" destOrd="0" presId="urn:microsoft.com/office/officeart/2005/8/layout/chevron2"/>
    <dgm:cxn modelId="{347DBA72-DDFD-45C4-A183-BC277E9A318A}" type="presParOf" srcId="{126B68DF-ABFC-4D0D-86A2-6C44FD490B42}" destId="{993C5B81-69A6-4265-8D28-E183E8BF93AF}" srcOrd="1" destOrd="0" presId="urn:microsoft.com/office/officeart/2005/8/layout/chevron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EC54963-9514-4325-BDDC-8011CB1DDB68}" type="doc">
      <dgm:prSet loTypeId="urn:microsoft.com/office/officeart/2005/8/layout/chevron2" loCatId="list" qsTypeId="urn:microsoft.com/office/officeart/2005/8/quickstyle/simple5" qsCatId="simple" csTypeId="urn:microsoft.com/office/officeart/2005/8/colors/accent2_2" csCatId="accent2" phldr="1"/>
      <dgm:spPr/>
      <dgm:t>
        <a:bodyPr/>
        <a:lstStyle/>
        <a:p>
          <a:endParaRPr lang="en-US"/>
        </a:p>
      </dgm:t>
    </dgm:pt>
    <dgm:pt modelId="{2A446518-3C82-4B16-A685-7D093B88CA4F}">
      <dgm:prSet phldrT="[Text]"/>
      <dgm:spPr/>
      <dgm:t>
        <a:bodyPr/>
        <a:lstStyle/>
        <a:p>
          <a:r>
            <a:rPr lang="en-US" dirty="0" smtClean="0"/>
            <a:t>Step 4</a:t>
          </a:r>
          <a:endParaRPr lang="en-US" dirty="0"/>
        </a:p>
      </dgm:t>
    </dgm:pt>
    <dgm:pt modelId="{7F93E046-5640-4985-A5C3-151F10E785E8}" type="parTrans" cxnId="{FFA94219-A8A5-4FDE-B809-3415FB614788}">
      <dgm:prSet/>
      <dgm:spPr/>
      <dgm:t>
        <a:bodyPr/>
        <a:lstStyle/>
        <a:p>
          <a:endParaRPr lang="en-US"/>
        </a:p>
      </dgm:t>
    </dgm:pt>
    <dgm:pt modelId="{55655DE2-E1E1-4EEB-895F-292B2175E987}" type="sibTrans" cxnId="{FFA94219-A8A5-4FDE-B809-3415FB614788}">
      <dgm:prSet/>
      <dgm:spPr/>
      <dgm:t>
        <a:bodyPr/>
        <a:lstStyle/>
        <a:p>
          <a:endParaRPr lang="en-US"/>
        </a:p>
      </dgm:t>
    </dgm:pt>
    <dgm:pt modelId="{3F01A607-48BC-4B15-B1A6-137E9729139D}">
      <dgm:prSet phldrT="[Text]" custT="1"/>
      <dgm:spPr/>
      <dgm:t>
        <a:bodyPr/>
        <a:lstStyle/>
        <a:p>
          <a:r>
            <a:rPr lang="en-US" sz="2100" dirty="0" smtClean="0"/>
            <a:t>Report Review and Approval</a:t>
          </a:r>
          <a:endParaRPr lang="en-US" sz="2100" dirty="0"/>
        </a:p>
      </dgm:t>
    </dgm:pt>
    <dgm:pt modelId="{D0860AAC-BF7D-4830-A904-A6E05B3F6336}" type="parTrans" cxnId="{2985419F-AA0F-4604-AA46-4EBE10ACED00}">
      <dgm:prSet/>
      <dgm:spPr/>
      <dgm:t>
        <a:bodyPr/>
        <a:lstStyle/>
        <a:p>
          <a:endParaRPr lang="en-US"/>
        </a:p>
      </dgm:t>
    </dgm:pt>
    <dgm:pt modelId="{FAFC4773-E575-4472-BBC2-647937142042}" type="sibTrans" cxnId="{2985419F-AA0F-4604-AA46-4EBE10ACED00}">
      <dgm:prSet/>
      <dgm:spPr/>
      <dgm:t>
        <a:bodyPr/>
        <a:lstStyle/>
        <a:p>
          <a:endParaRPr lang="en-US"/>
        </a:p>
      </dgm:t>
    </dgm:pt>
    <dgm:pt modelId="{D78264ED-4C59-48CB-8CDB-71F3DEF927F6}">
      <dgm:prSet phldrT="[Text]"/>
      <dgm:spPr/>
      <dgm:t>
        <a:bodyPr/>
        <a:lstStyle/>
        <a:p>
          <a:r>
            <a:rPr lang="en-US" dirty="0" smtClean="0"/>
            <a:t>Step 5</a:t>
          </a:r>
          <a:endParaRPr lang="en-US" dirty="0"/>
        </a:p>
      </dgm:t>
    </dgm:pt>
    <dgm:pt modelId="{057DFFFB-E72D-45DD-BD1B-D7B0212DDD7C}" type="parTrans" cxnId="{1F1CC66A-4275-44ED-9F8D-91765DB3EF0D}">
      <dgm:prSet/>
      <dgm:spPr/>
      <dgm:t>
        <a:bodyPr/>
        <a:lstStyle/>
        <a:p>
          <a:endParaRPr lang="en-US"/>
        </a:p>
      </dgm:t>
    </dgm:pt>
    <dgm:pt modelId="{1C41146D-4DB8-406C-AE35-59A6C5B097FD}" type="sibTrans" cxnId="{1F1CC66A-4275-44ED-9F8D-91765DB3EF0D}">
      <dgm:prSet/>
      <dgm:spPr/>
      <dgm:t>
        <a:bodyPr/>
        <a:lstStyle/>
        <a:p>
          <a:endParaRPr lang="en-US"/>
        </a:p>
      </dgm:t>
    </dgm:pt>
    <dgm:pt modelId="{FAF98323-BC81-4EC8-9C8C-EA9CF3AA6B93}">
      <dgm:prSet phldrT="[Text]" custT="1"/>
      <dgm:spPr/>
      <dgm:t>
        <a:bodyPr/>
        <a:lstStyle/>
        <a:p>
          <a:r>
            <a:rPr lang="en-US" sz="2100" dirty="0" smtClean="0"/>
            <a:t>Congressional Authorization</a:t>
          </a:r>
          <a:endParaRPr lang="en-US" sz="2100" dirty="0"/>
        </a:p>
      </dgm:t>
    </dgm:pt>
    <dgm:pt modelId="{3642C1A2-AB43-4A27-8376-83DCF18FC4C5}" type="parTrans" cxnId="{EA517224-B6A2-40E6-BB63-6E7FA4EF3AE8}">
      <dgm:prSet/>
      <dgm:spPr/>
      <dgm:t>
        <a:bodyPr/>
        <a:lstStyle/>
        <a:p>
          <a:endParaRPr lang="en-US"/>
        </a:p>
      </dgm:t>
    </dgm:pt>
    <dgm:pt modelId="{9B180AC7-C136-46E3-880C-9FA85AD26055}" type="sibTrans" cxnId="{EA517224-B6A2-40E6-BB63-6E7FA4EF3AE8}">
      <dgm:prSet/>
      <dgm:spPr/>
      <dgm:t>
        <a:bodyPr/>
        <a:lstStyle/>
        <a:p>
          <a:endParaRPr lang="en-US"/>
        </a:p>
      </dgm:t>
    </dgm:pt>
    <dgm:pt modelId="{759649DA-95BA-4F81-95A6-0D7093A12A00}">
      <dgm:prSet phldrT="[Text]"/>
      <dgm:spPr/>
      <dgm:t>
        <a:bodyPr/>
        <a:lstStyle/>
        <a:p>
          <a:r>
            <a:rPr lang="en-US" dirty="0" smtClean="0"/>
            <a:t>Step 6</a:t>
          </a:r>
          <a:endParaRPr lang="en-US" dirty="0"/>
        </a:p>
      </dgm:t>
    </dgm:pt>
    <dgm:pt modelId="{54D95282-6E61-419C-BDDE-C5C54F6AA704}" type="parTrans" cxnId="{09EED17C-D97E-434F-BF00-25A903AF042A}">
      <dgm:prSet/>
      <dgm:spPr/>
      <dgm:t>
        <a:bodyPr/>
        <a:lstStyle/>
        <a:p>
          <a:endParaRPr lang="en-US"/>
        </a:p>
      </dgm:t>
    </dgm:pt>
    <dgm:pt modelId="{0CD6F678-EB45-4301-9A55-AA387EA7F6BD}" type="sibTrans" cxnId="{09EED17C-D97E-434F-BF00-25A903AF042A}">
      <dgm:prSet/>
      <dgm:spPr/>
      <dgm:t>
        <a:bodyPr/>
        <a:lstStyle/>
        <a:p>
          <a:endParaRPr lang="en-US"/>
        </a:p>
      </dgm:t>
    </dgm:pt>
    <dgm:pt modelId="{5F54FF86-3A7E-4BB3-B996-343E412890DB}">
      <dgm:prSet phldrT="[Text]" custT="1"/>
      <dgm:spPr/>
      <dgm:t>
        <a:bodyPr/>
        <a:lstStyle/>
        <a:p>
          <a:r>
            <a:rPr lang="en-US" sz="2100" dirty="0" smtClean="0"/>
            <a:t>Project Implementation</a:t>
          </a:r>
          <a:endParaRPr lang="en-US" sz="2100" dirty="0"/>
        </a:p>
      </dgm:t>
    </dgm:pt>
    <dgm:pt modelId="{37773724-3410-4B53-8B81-75F2A781F606}" type="parTrans" cxnId="{2A037E09-D202-4AC6-ABD1-D10F34DB7EAE}">
      <dgm:prSet/>
      <dgm:spPr/>
      <dgm:t>
        <a:bodyPr/>
        <a:lstStyle/>
        <a:p>
          <a:endParaRPr lang="en-US"/>
        </a:p>
      </dgm:t>
    </dgm:pt>
    <dgm:pt modelId="{E96CC94A-49A4-4168-823B-6C45C860A17C}" type="sibTrans" cxnId="{2A037E09-D202-4AC6-ABD1-D10F34DB7EAE}">
      <dgm:prSet/>
      <dgm:spPr/>
      <dgm:t>
        <a:bodyPr/>
        <a:lstStyle/>
        <a:p>
          <a:endParaRPr lang="en-US"/>
        </a:p>
      </dgm:t>
    </dgm:pt>
    <dgm:pt modelId="{19BDB37F-F445-438D-BA59-B16709384FFA}" type="pres">
      <dgm:prSet presAssocID="{AEC54963-9514-4325-BDDC-8011CB1DDB68}" presName="linearFlow" presStyleCnt="0">
        <dgm:presLayoutVars>
          <dgm:dir/>
          <dgm:animLvl val="lvl"/>
          <dgm:resizeHandles val="exact"/>
        </dgm:presLayoutVars>
      </dgm:prSet>
      <dgm:spPr/>
      <dgm:t>
        <a:bodyPr/>
        <a:lstStyle/>
        <a:p>
          <a:endParaRPr lang="en-US"/>
        </a:p>
      </dgm:t>
    </dgm:pt>
    <dgm:pt modelId="{55708680-29D3-4B5D-998E-71CC70BE4381}" type="pres">
      <dgm:prSet presAssocID="{2A446518-3C82-4B16-A685-7D093B88CA4F}" presName="composite" presStyleCnt="0"/>
      <dgm:spPr/>
    </dgm:pt>
    <dgm:pt modelId="{53B3FE0A-2048-407E-84FE-6C239FD08A15}" type="pres">
      <dgm:prSet presAssocID="{2A446518-3C82-4B16-A685-7D093B88CA4F}" presName="parentText" presStyleLbl="alignNode1" presStyleIdx="0" presStyleCnt="3">
        <dgm:presLayoutVars>
          <dgm:chMax val="1"/>
          <dgm:bulletEnabled val="1"/>
        </dgm:presLayoutVars>
      </dgm:prSet>
      <dgm:spPr/>
      <dgm:t>
        <a:bodyPr/>
        <a:lstStyle/>
        <a:p>
          <a:endParaRPr lang="en-US"/>
        </a:p>
      </dgm:t>
    </dgm:pt>
    <dgm:pt modelId="{55D490AE-FA1B-440F-B323-6F0777D7AB1D}" type="pres">
      <dgm:prSet presAssocID="{2A446518-3C82-4B16-A685-7D093B88CA4F}" presName="descendantText" presStyleLbl="alignAcc1" presStyleIdx="0" presStyleCnt="3">
        <dgm:presLayoutVars>
          <dgm:bulletEnabled val="1"/>
        </dgm:presLayoutVars>
      </dgm:prSet>
      <dgm:spPr/>
      <dgm:t>
        <a:bodyPr/>
        <a:lstStyle/>
        <a:p>
          <a:endParaRPr lang="en-US"/>
        </a:p>
      </dgm:t>
    </dgm:pt>
    <dgm:pt modelId="{69BACC98-3613-4536-A500-1591EE962C53}" type="pres">
      <dgm:prSet presAssocID="{55655DE2-E1E1-4EEB-895F-292B2175E987}" presName="sp" presStyleCnt="0"/>
      <dgm:spPr/>
    </dgm:pt>
    <dgm:pt modelId="{1B62E68B-FEE7-4879-AEEA-6DEAB6E2272F}" type="pres">
      <dgm:prSet presAssocID="{D78264ED-4C59-48CB-8CDB-71F3DEF927F6}" presName="composite" presStyleCnt="0"/>
      <dgm:spPr/>
    </dgm:pt>
    <dgm:pt modelId="{D4F380FD-6FFB-48CF-8D66-6F05CC38E3E0}" type="pres">
      <dgm:prSet presAssocID="{D78264ED-4C59-48CB-8CDB-71F3DEF927F6}" presName="parentText" presStyleLbl="alignNode1" presStyleIdx="1" presStyleCnt="3">
        <dgm:presLayoutVars>
          <dgm:chMax val="1"/>
          <dgm:bulletEnabled val="1"/>
        </dgm:presLayoutVars>
      </dgm:prSet>
      <dgm:spPr/>
      <dgm:t>
        <a:bodyPr/>
        <a:lstStyle/>
        <a:p>
          <a:endParaRPr lang="en-US"/>
        </a:p>
      </dgm:t>
    </dgm:pt>
    <dgm:pt modelId="{636AE189-B93C-41F4-BD28-D3F2CA11ED08}" type="pres">
      <dgm:prSet presAssocID="{D78264ED-4C59-48CB-8CDB-71F3DEF927F6}" presName="descendantText" presStyleLbl="alignAcc1" presStyleIdx="1" presStyleCnt="3">
        <dgm:presLayoutVars>
          <dgm:bulletEnabled val="1"/>
        </dgm:presLayoutVars>
      </dgm:prSet>
      <dgm:spPr/>
      <dgm:t>
        <a:bodyPr/>
        <a:lstStyle/>
        <a:p>
          <a:endParaRPr lang="en-US"/>
        </a:p>
      </dgm:t>
    </dgm:pt>
    <dgm:pt modelId="{273364C1-44AB-43C7-AED3-F585E0B25759}" type="pres">
      <dgm:prSet presAssocID="{1C41146D-4DB8-406C-AE35-59A6C5B097FD}" presName="sp" presStyleCnt="0"/>
      <dgm:spPr/>
    </dgm:pt>
    <dgm:pt modelId="{126B68DF-ABFC-4D0D-86A2-6C44FD490B42}" type="pres">
      <dgm:prSet presAssocID="{759649DA-95BA-4F81-95A6-0D7093A12A00}" presName="composite" presStyleCnt="0"/>
      <dgm:spPr/>
    </dgm:pt>
    <dgm:pt modelId="{A528D5B2-FF32-4303-BCD6-463A10495BA0}" type="pres">
      <dgm:prSet presAssocID="{759649DA-95BA-4F81-95A6-0D7093A12A00}" presName="parentText" presStyleLbl="alignNode1" presStyleIdx="2" presStyleCnt="3">
        <dgm:presLayoutVars>
          <dgm:chMax val="1"/>
          <dgm:bulletEnabled val="1"/>
        </dgm:presLayoutVars>
      </dgm:prSet>
      <dgm:spPr/>
      <dgm:t>
        <a:bodyPr/>
        <a:lstStyle/>
        <a:p>
          <a:endParaRPr lang="en-US"/>
        </a:p>
      </dgm:t>
    </dgm:pt>
    <dgm:pt modelId="{993C5B81-69A6-4265-8D28-E183E8BF93AF}" type="pres">
      <dgm:prSet presAssocID="{759649DA-95BA-4F81-95A6-0D7093A12A00}" presName="descendantText" presStyleLbl="alignAcc1" presStyleIdx="2" presStyleCnt="3">
        <dgm:presLayoutVars>
          <dgm:bulletEnabled val="1"/>
        </dgm:presLayoutVars>
      </dgm:prSet>
      <dgm:spPr/>
      <dgm:t>
        <a:bodyPr/>
        <a:lstStyle/>
        <a:p>
          <a:endParaRPr lang="en-US"/>
        </a:p>
      </dgm:t>
    </dgm:pt>
  </dgm:ptLst>
  <dgm:cxnLst>
    <dgm:cxn modelId="{023E08AA-9C8C-465D-9B6B-34B138FA7625}" type="presOf" srcId="{AEC54963-9514-4325-BDDC-8011CB1DDB68}" destId="{19BDB37F-F445-438D-BA59-B16709384FFA}" srcOrd="0" destOrd="0" presId="urn:microsoft.com/office/officeart/2005/8/layout/chevron2"/>
    <dgm:cxn modelId="{FFA94219-A8A5-4FDE-B809-3415FB614788}" srcId="{AEC54963-9514-4325-BDDC-8011CB1DDB68}" destId="{2A446518-3C82-4B16-A685-7D093B88CA4F}" srcOrd="0" destOrd="0" parTransId="{7F93E046-5640-4985-A5C3-151F10E785E8}" sibTransId="{55655DE2-E1E1-4EEB-895F-292B2175E987}"/>
    <dgm:cxn modelId="{07E8C8E9-1C1A-4E86-9107-D1DDB836DC48}" type="presOf" srcId="{3F01A607-48BC-4B15-B1A6-137E9729139D}" destId="{55D490AE-FA1B-440F-B323-6F0777D7AB1D}" srcOrd="0" destOrd="0" presId="urn:microsoft.com/office/officeart/2005/8/layout/chevron2"/>
    <dgm:cxn modelId="{2A037E09-D202-4AC6-ABD1-D10F34DB7EAE}" srcId="{759649DA-95BA-4F81-95A6-0D7093A12A00}" destId="{5F54FF86-3A7E-4BB3-B996-343E412890DB}" srcOrd="0" destOrd="0" parTransId="{37773724-3410-4B53-8B81-75F2A781F606}" sibTransId="{E96CC94A-49A4-4168-823B-6C45C860A17C}"/>
    <dgm:cxn modelId="{09EED17C-D97E-434F-BF00-25A903AF042A}" srcId="{AEC54963-9514-4325-BDDC-8011CB1DDB68}" destId="{759649DA-95BA-4F81-95A6-0D7093A12A00}" srcOrd="2" destOrd="0" parTransId="{54D95282-6E61-419C-BDDE-C5C54F6AA704}" sibTransId="{0CD6F678-EB45-4301-9A55-AA387EA7F6BD}"/>
    <dgm:cxn modelId="{015633B8-9FB8-4629-B43C-2B962D670770}" type="presOf" srcId="{2A446518-3C82-4B16-A685-7D093B88CA4F}" destId="{53B3FE0A-2048-407E-84FE-6C239FD08A15}" srcOrd="0" destOrd="0" presId="urn:microsoft.com/office/officeart/2005/8/layout/chevron2"/>
    <dgm:cxn modelId="{2985419F-AA0F-4604-AA46-4EBE10ACED00}" srcId="{2A446518-3C82-4B16-A685-7D093B88CA4F}" destId="{3F01A607-48BC-4B15-B1A6-137E9729139D}" srcOrd="0" destOrd="0" parTransId="{D0860AAC-BF7D-4830-A904-A6E05B3F6336}" sibTransId="{FAFC4773-E575-4472-BBC2-647937142042}"/>
    <dgm:cxn modelId="{64998824-E431-4769-AE7C-BE08FC5B4BA3}" type="presOf" srcId="{FAF98323-BC81-4EC8-9C8C-EA9CF3AA6B93}" destId="{636AE189-B93C-41F4-BD28-D3F2CA11ED08}" srcOrd="0" destOrd="0" presId="urn:microsoft.com/office/officeart/2005/8/layout/chevron2"/>
    <dgm:cxn modelId="{9967C152-FA31-4AE3-B928-58E9C5A695FF}" type="presOf" srcId="{5F54FF86-3A7E-4BB3-B996-343E412890DB}" destId="{993C5B81-69A6-4265-8D28-E183E8BF93AF}" srcOrd="0" destOrd="0" presId="urn:microsoft.com/office/officeart/2005/8/layout/chevron2"/>
    <dgm:cxn modelId="{91F979EB-CAF0-4F77-AE06-31D59D76A760}" type="presOf" srcId="{759649DA-95BA-4F81-95A6-0D7093A12A00}" destId="{A528D5B2-FF32-4303-BCD6-463A10495BA0}" srcOrd="0" destOrd="0" presId="urn:microsoft.com/office/officeart/2005/8/layout/chevron2"/>
    <dgm:cxn modelId="{10825BD2-DD07-4AE4-A176-E3BB56425891}" type="presOf" srcId="{D78264ED-4C59-48CB-8CDB-71F3DEF927F6}" destId="{D4F380FD-6FFB-48CF-8D66-6F05CC38E3E0}" srcOrd="0" destOrd="0" presId="urn:microsoft.com/office/officeart/2005/8/layout/chevron2"/>
    <dgm:cxn modelId="{1F1CC66A-4275-44ED-9F8D-91765DB3EF0D}" srcId="{AEC54963-9514-4325-BDDC-8011CB1DDB68}" destId="{D78264ED-4C59-48CB-8CDB-71F3DEF927F6}" srcOrd="1" destOrd="0" parTransId="{057DFFFB-E72D-45DD-BD1B-D7B0212DDD7C}" sibTransId="{1C41146D-4DB8-406C-AE35-59A6C5B097FD}"/>
    <dgm:cxn modelId="{EA517224-B6A2-40E6-BB63-6E7FA4EF3AE8}" srcId="{D78264ED-4C59-48CB-8CDB-71F3DEF927F6}" destId="{FAF98323-BC81-4EC8-9C8C-EA9CF3AA6B93}" srcOrd="0" destOrd="0" parTransId="{3642C1A2-AB43-4A27-8376-83DCF18FC4C5}" sibTransId="{9B180AC7-C136-46E3-880C-9FA85AD26055}"/>
    <dgm:cxn modelId="{D0F3E340-8FD7-4898-99D0-81B5606BB063}" type="presParOf" srcId="{19BDB37F-F445-438D-BA59-B16709384FFA}" destId="{55708680-29D3-4B5D-998E-71CC70BE4381}" srcOrd="0" destOrd="0" presId="urn:microsoft.com/office/officeart/2005/8/layout/chevron2"/>
    <dgm:cxn modelId="{6EFDD565-FECD-490B-B549-E9EB2AB5DFB6}" type="presParOf" srcId="{55708680-29D3-4B5D-998E-71CC70BE4381}" destId="{53B3FE0A-2048-407E-84FE-6C239FD08A15}" srcOrd="0" destOrd="0" presId="urn:microsoft.com/office/officeart/2005/8/layout/chevron2"/>
    <dgm:cxn modelId="{49A71541-E2E0-442C-AF4C-F7D196DAC151}" type="presParOf" srcId="{55708680-29D3-4B5D-998E-71CC70BE4381}" destId="{55D490AE-FA1B-440F-B323-6F0777D7AB1D}" srcOrd="1" destOrd="0" presId="urn:microsoft.com/office/officeart/2005/8/layout/chevron2"/>
    <dgm:cxn modelId="{46D93D6C-6CB0-42A4-8464-19F5EE1C488F}" type="presParOf" srcId="{19BDB37F-F445-438D-BA59-B16709384FFA}" destId="{69BACC98-3613-4536-A500-1591EE962C53}" srcOrd="1" destOrd="0" presId="urn:microsoft.com/office/officeart/2005/8/layout/chevron2"/>
    <dgm:cxn modelId="{07CDE078-D9BE-4115-BE80-942B80618FDD}" type="presParOf" srcId="{19BDB37F-F445-438D-BA59-B16709384FFA}" destId="{1B62E68B-FEE7-4879-AEEA-6DEAB6E2272F}" srcOrd="2" destOrd="0" presId="urn:microsoft.com/office/officeart/2005/8/layout/chevron2"/>
    <dgm:cxn modelId="{5D6EB202-05B6-4DF8-802E-96E2734D1822}" type="presParOf" srcId="{1B62E68B-FEE7-4879-AEEA-6DEAB6E2272F}" destId="{D4F380FD-6FFB-48CF-8D66-6F05CC38E3E0}" srcOrd="0" destOrd="0" presId="urn:microsoft.com/office/officeart/2005/8/layout/chevron2"/>
    <dgm:cxn modelId="{409791A5-D799-4F42-9222-18E5D0A4BF16}" type="presParOf" srcId="{1B62E68B-FEE7-4879-AEEA-6DEAB6E2272F}" destId="{636AE189-B93C-41F4-BD28-D3F2CA11ED08}" srcOrd="1" destOrd="0" presId="urn:microsoft.com/office/officeart/2005/8/layout/chevron2"/>
    <dgm:cxn modelId="{08A52512-6C62-49B6-B5A3-EAB0089B86A5}" type="presParOf" srcId="{19BDB37F-F445-438D-BA59-B16709384FFA}" destId="{273364C1-44AB-43C7-AED3-F585E0B25759}" srcOrd="3" destOrd="0" presId="urn:microsoft.com/office/officeart/2005/8/layout/chevron2"/>
    <dgm:cxn modelId="{EA41A4B1-76EC-4FFB-857D-593A2B8CED11}" type="presParOf" srcId="{19BDB37F-F445-438D-BA59-B16709384FFA}" destId="{126B68DF-ABFC-4D0D-86A2-6C44FD490B42}" srcOrd="4" destOrd="0" presId="urn:microsoft.com/office/officeart/2005/8/layout/chevron2"/>
    <dgm:cxn modelId="{0F3F4124-9E04-4861-B129-FAEF2B3DD554}" type="presParOf" srcId="{126B68DF-ABFC-4D0D-86A2-6C44FD490B42}" destId="{A528D5B2-FF32-4303-BCD6-463A10495BA0}" srcOrd="0" destOrd="0" presId="urn:microsoft.com/office/officeart/2005/8/layout/chevron2"/>
    <dgm:cxn modelId="{1DDE38B3-C178-4266-81CC-4A740D3A56C0}" type="presParOf" srcId="{126B68DF-ABFC-4D0D-86A2-6C44FD490B42}" destId="{993C5B81-69A6-4265-8D28-E183E8BF93AF}" srcOrd="1" destOrd="0" presId="urn:microsoft.com/office/officeart/2005/8/layout/chevron2"/>
  </dgm:cxnLst>
  <dgm:bg/>
  <dgm:whole/>
  <dgm:extLst>
    <a:ext uri="http://schemas.microsoft.com/office/drawing/2008/diagram">
      <dsp:dataModelExt xmlns:dsp="http://schemas.microsoft.com/office/drawing/2008/diagram" xmlns="" relId="rId11"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53B3FE0A-2048-407E-84FE-6C239FD08A15}">
      <dsp:nvSpPr>
        <dsp:cNvPr id="0" name=""/>
        <dsp:cNvSpPr/>
      </dsp:nvSpPr>
      <dsp:spPr>
        <a:xfrm rot="5400000">
          <a:off x="-153925" y="154281"/>
          <a:ext cx="1026169" cy="718318"/>
        </a:xfrm>
        <a:prstGeom prst="chevron">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1">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kern="1200" dirty="0" smtClean="0"/>
            <a:t>Step 1</a:t>
          </a:r>
          <a:endParaRPr lang="en-US" sz="1800" kern="1200" dirty="0"/>
        </a:p>
      </dsp:txBody>
      <dsp:txXfrm rot="5400000">
        <a:off x="-153925" y="154281"/>
        <a:ext cx="1026169" cy="718318"/>
      </dsp:txXfrm>
    </dsp:sp>
    <dsp:sp modelId="{55D490AE-FA1B-440F-B323-6F0777D7AB1D}">
      <dsp:nvSpPr>
        <dsp:cNvPr id="0" name=""/>
        <dsp:cNvSpPr/>
      </dsp:nvSpPr>
      <dsp:spPr>
        <a:xfrm rot="5400000">
          <a:off x="3035554" y="-2316878"/>
          <a:ext cx="667010" cy="5301481"/>
        </a:xfrm>
        <a:prstGeom prst="round2Same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156464" tIns="13970" rIns="13970" bIns="13970" numCol="1" spcCol="1270" anchor="ctr" anchorCtr="0">
          <a:noAutofit/>
        </a:bodyPr>
        <a:lstStyle/>
        <a:p>
          <a:pPr marL="228600" lvl="1" indent="-228600" algn="l" defTabSz="977900">
            <a:lnSpc>
              <a:spcPct val="90000"/>
            </a:lnSpc>
            <a:spcBef>
              <a:spcPct val="0"/>
            </a:spcBef>
            <a:spcAft>
              <a:spcPct val="15000"/>
            </a:spcAft>
            <a:buChar char="••"/>
          </a:pPr>
          <a:r>
            <a:rPr lang="en-US" sz="2200" kern="1200" dirty="0" smtClean="0"/>
            <a:t>Problem Perception</a:t>
          </a:r>
          <a:endParaRPr lang="en-US" sz="2200" kern="1200" dirty="0"/>
        </a:p>
      </dsp:txBody>
      <dsp:txXfrm rot="5400000">
        <a:off x="3035554" y="-2316878"/>
        <a:ext cx="667010" cy="5301481"/>
      </dsp:txXfrm>
    </dsp:sp>
    <dsp:sp modelId="{D4F380FD-6FFB-48CF-8D66-6F05CC38E3E0}">
      <dsp:nvSpPr>
        <dsp:cNvPr id="0" name=""/>
        <dsp:cNvSpPr/>
      </dsp:nvSpPr>
      <dsp:spPr>
        <a:xfrm rot="5400000">
          <a:off x="-153925" y="974340"/>
          <a:ext cx="1026169" cy="718318"/>
        </a:xfrm>
        <a:prstGeom prst="chevron">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1">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kern="1200" dirty="0" smtClean="0"/>
            <a:t>Step 2</a:t>
          </a:r>
          <a:endParaRPr lang="en-US" sz="1800" kern="1200" dirty="0"/>
        </a:p>
      </dsp:txBody>
      <dsp:txXfrm rot="5400000">
        <a:off x="-153925" y="974340"/>
        <a:ext cx="1026169" cy="718318"/>
      </dsp:txXfrm>
    </dsp:sp>
    <dsp:sp modelId="{636AE189-B93C-41F4-BD28-D3F2CA11ED08}">
      <dsp:nvSpPr>
        <dsp:cNvPr id="0" name=""/>
        <dsp:cNvSpPr/>
      </dsp:nvSpPr>
      <dsp:spPr>
        <a:xfrm rot="5400000">
          <a:off x="3035554" y="-1496820"/>
          <a:ext cx="667010" cy="5301481"/>
        </a:xfrm>
        <a:prstGeom prst="round2Same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156464" tIns="13970" rIns="13970" bIns="13970" numCol="1" spcCol="1270" anchor="ctr" anchorCtr="0">
          <a:noAutofit/>
        </a:bodyPr>
        <a:lstStyle/>
        <a:p>
          <a:pPr marL="228600" lvl="1" indent="-228600" algn="l" defTabSz="977900">
            <a:lnSpc>
              <a:spcPct val="90000"/>
            </a:lnSpc>
            <a:spcBef>
              <a:spcPct val="0"/>
            </a:spcBef>
            <a:spcAft>
              <a:spcPct val="15000"/>
            </a:spcAft>
            <a:buChar char="••"/>
          </a:pPr>
          <a:r>
            <a:rPr lang="en-US" sz="2200" kern="1200" dirty="0" smtClean="0"/>
            <a:t>Request for Federal Assistance</a:t>
          </a:r>
          <a:endParaRPr lang="en-US" sz="2200" kern="1200" dirty="0"/>
        </a:p>
      </dsp:txBody>
      <dsp:txXfrm rot="5400000">
        <a:off x="3035554" y="-1496820"/>
        <a:ext cx="667010" cy="5301481"/>
      </dsp:txXfrm>
    </dsp:sp>
    <dsp:sp modelId="{A528D5B2-FF32-4303-BCD6-463A10495BA0}">
      <dsp:nvSpPr>
        <dsp:cNvPr id="0" name=""/>
        <dsp:cNvSpPr/>
      </dsp:nvSpPr>
      <dsp:spPr>
        <a:xfrm rot="5400000">
          <a:off x="-153925" y="1794399"/>
          <a:ext cx="1026169" cy="718318"/>
        </a:xfrm>
        <a:prstGeom prst="chevron">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1">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kern="1200" dirty="0" smtClean="0"/>
            <a:t>Step 3</a:t>
          </a:r>
          <a:endParaRPr lang="en-US" sz="1800" kern="1200" dirty="0"/>
        </a:p>
      </dsp:txBody>
      <dsp:txXfrm rot="5400000">
        <a:off x="-153925" y="1794399"/>
        <a:ext cx="1026169" cy="718318"/>
      </dsp:txXfrm>
    </dsp:sp>
    <dsp:sp modelId="{993C5B81-69A6-4265-8D28-E183E8BF93AF}">
      <dsp:nvSpPr>
        <dsp:cNvPr id="0" name=""/>
        <dsp:cNvSpPr/>
      </dsp:nvSpPr>
      <dsp:spPr>
        <a:xfrm rot="5400000">
          <a:off x="3035554" y="-676761"/>
          <a:ext cx="667010" cy="5301481"/>
        </a:xfrm>
        <a:prstGeom prst="round2Same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156464" tIns="13970" rIns="13970" bIns="13970" numCol="1" spcCol="1270" anchor="ctr" anchorCtr="0">
          <a:noAutofit/>
        </a:bodyPr>
        <a:lstStyle/>
        <a:p>
          <a:pPr marL="228600" lvl="1" indent="-228600" algn="l" defTabSz="977900">
            <a:lnSpc>
              <a:spcPct val="90000"/>
            </a:lnSpc>
            <a:spcBef>
              <a:spcPct val="0"/>
            </a:spcBef>
            <a:spcAft>
              <a:spcPct val="15000"/>
            </a:spcAft>
            <a:buChar char="••"/>
          </a:pPr>
          <a:r>
            <a:rPr lang="en-US" sz="2200" kern="1200" dirty="0" smtClean="0"/>
            <a:t>Study Problem and Report Preparation</a:t>
          </a:r>
          <a:endParaRPr lang="en-US" sz="2200" kern="1200" dirty="0"/>
        </a:p>
      </dsp:txBody>
      <dsp:txXfrm rot="5400000">
        <a:off x="3035554" y="-676761"/>
        <a:ext cx="667010" cy="5301481"/>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53B3FE0A-2048-407E-84FE-6C239FD08A15}">
      <dsp:nvSpPr>
        <dsp:cNvPr id="0" name=""/>
        <dsp:cNvSpPr/>
      </dsp:nvSpPr>
      <dsp:spPr>
        <a:xfrm rot="5400000">
          <a:off x="-153925" y="154281"/>
          <a:ext cx="1026169" cy="718318"/>
        </a:xfrm>
        <a:prstGeom prst="chevron">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1">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kern="1200" dirty="0" smtClean="0"/>
            <a:t>Step 4</a:t>
          </a:r>
          <a:endParaRPr lang="en-US" sz="1800" kern="1200" dirty="0"/>
        </a:p>
      </dsp:txBody>
      <dsp:txXfrm rot="5400000">
        <a:off x="-153925" y="154281"/>
        <a:ext cx="1026169" cy="718318"/>
      </dsp:txXfrm>
    </dsp:sp>
    <dsp:sp modelId="{55D490AE-FA1B-440F-B323-6F0777D7AB1D}">
      <dsp:nvSpPr>
        <dsp:cNvPr id="0" name=""/>
        <dsp:cNvSpPr/>
      </dsp:nvSpPr>
      <dsp:spPr>
        <a:xfrm rot="5400000">
          <a:off x="3035554" y="-2316878"/>
          <a:ext cx="667010" cy="5301481"/>
        </a:xfrm>
        <a:prstGeom prst="round2Same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149352" tIns="13335" rIns="13335" bIns="13335" numCol="1" spcCol="1270" anchor="ctr" anchorCtr="0">
          <a:noAutofit/>
        </a:bodyPr>
        <a:lstStyle/>
        <a:p>
          <a:pPr marL="228600" lvl="1" indent="-228600" algn="l" defTabSz="933450">
            <a:lnSpc>
              <a:spcPct val="90000"/>
            </a:lnSpc>
            <a:spcBef>
              <a:spcPct val="0"/>
            </a:spcBef>
            <a:spcAft>
              <a:spcPct val="15000"/>
            </a:spcAft>
            <a:buChar char="••"/>
          </a:pPr>
          <a:r>
            <a:rPr lang="en-US" sz="2100" kern="1200" dirty="0" smtClean="0"/>
            <a:t>Report Review and Approval</a:t>
          </a:r>
          <a:endParaRPr lang="en-US" sz="2100" kern="1200" dirty="0"/>
        </a:p>
      </dsp:txBody>
      <dsp:txXfrm rot="5400000">
        <a:off x="3035554" y="-2316878"/>
        <a:ext cx="667010" cy="5301481"/>
      </dsp:txXfrm>
    </dsp:sp>
    <dsp:sp modelId="{D4F380FD-6FFB-48CF-8D66-6F05CC38E3E0}">
      <dsp:nvSpPr>
        <dsp:cNvPr id="0" name=""/>
        <dsp:cNvSpPr/>
      </dsp:nvSpPr>
      <dsp:spPr>
        <a:xfrm rot="5400000">
          <a:off x="-153925" y="974340"/>
          <a:ext cx="1026169" cy="718318"/>
        </a:xfrm>
        <a:prstGeom prst="chevron">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1">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kern="1200" dirty="0" smtClean="0"/>
            <a:t>Step 5</a:t>
          </a:r>
          <a:endParaRPr lang="en-US" sz="1800" kern="1200" dirty="0"/>
        </a:p>
      </dsp:txBody>
      <dsp:txXfrm rot="5400000">
        <a:off x="-153925" y="974340"/>
        <a:ext cx="1026169" cy="718318"/>
      </dsp:txXfrm>
    </dsp:sp>
    <dsp:sp modelId="{636AE189-B93C-41F4-BD28-D3F2CA11ED08}">
      <dsp:nvSpPr>
        <dsp:cNvPr id="0" name=""/>
        <dsp:cNvSpPr/>
      </dsp:nvSpPr>
      <dsp:spPr>
        <a:xfrm rot="5400000">
          <a:off x="3035554" y="-1496820"/>
          <a:ext cx="667010" cy="5301481"/>
        </a:xfrm>
        <a:prstGeom prst="round2Same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149352" tIns="13335" rIns="13335" bIns="13335" numCol="1" spcCol="1270" anchor="ctr" anchorCtr="0">
          <a:noAutofit/>
        </a:bodyPr>
        <a:lstStyle/>
        <a:p>
          <a:pPr marL="228600" lvl="1" indent="-228600" algn="l" defTabSz="933450">
            <a:lnSpc>
              <a:spcPct val="90000"/>
            </a:lnSpc>
            <a:spcBef>
              <a:spcPct val="0"/>
            </a:spcBef>
            <a:spcAft>
              <a:spcPct val="15000"/>
            </a:spcAft>
            <a:buChar char="••"/>
          </a:pPr>
          <a:r>
            <a:rPr lang="en-US" sz="2100" kern="1200" dirty="0" smtClean="0"/>
            <a:t>Congressional Authorization</a:t>
          </a:r>
          <a:endParaRPr lang="en-US" sz="2100" kern="1200" dirty="0"/>
        </a:p>
      </dsp:txBody>
      <dsp:txXfrm rot="5400000">
        <a:off x="3035554" y="-1496820"/>
        <a:ext cx="667010" cy="5301481"/>
      </dsp:txXfrm>
    </dsp:sp>
    <dsp:sp modelId="{A528D5B2-FF32-4303-BCD6-463A10495BA0}">
      <dsp:nvSpPr>
        <dsp:cNvPr id="0" name=""/>
        <dsp:cNvSpPr/>
      </dsp:nvSpPr>
      <dsp:spPr>
        <a:xfrm rot="5400000">
          <a:off x="-153925" y="1794399"/>
          <a:ext cx="1026169" cy="718318"/>
        </a:xfrm>
        <a:prstGeom prst="chevron">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1">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kern="1200" dirty="0" smtClean="0"/>
            <a:t>Step 6</a:t>
          </a:r>
          <a:endParaRPr lang="en-US" sz="1800" kern="1200" dirty="0"/>
        </a:p>
      </dsp:txBody>
      <dsp:txXfrm rot="5400000">
        <a:off x="-153925" y="1794399"/>
        <a:ext cx="1026169" cy="718318"/>
      </dsp:txXfrm>
    </dsp:sp>
    <dsp:sp modelId="{993C5B81-69A6-4265-8D28-E183E8BF93AF}">
      <dsp:nvSpPr>
        <dsp:cNvPr id="0" name=""/>
        <dsp:cNvSpPr/>
      </dsp:nvSpPr>
      <dsp:spPr>
        <a:xfrm rot="5400000">
          <a:off x="3035554" y="-676761"/>
          <a:ext cx="667010" cy="5301481"/>
        </a:xfrm>
        <a:prstGeom prst="round2Same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149352" tIns="13335" rIns="13335" bIns="13335" numCol="1" spcCol="1270" anchor="ctr" anchorCtr="0">
          <a:noAutofit/>
        </a:bodyPr>
        <a:lstStyle/>
        <a:p>
          <a:pPr marL="228600" lvl="1" indent="-228600" algn="l" defTabSz="933450">
            <a:lnSpc>
              <a:spcPct val="90000"/>
            </a:lnSpc>
            <a:spcBef>
              <a:spcPct val="0"/>
            </a:spcBef>
            <a:spcAft>
              <a:spcPct val="15000"/>
            </a:spcAft>
            <a:buChar char="••"/>
          </a:pPr>
          <a:r>
            <a:rPr lang="en-US" sz="2100" kern="1200" dirty="0" smtClean="0"/>
            <a:t>Project Implementation</a:t>
          </a:r>
          <a:endParaRPr lang="en-US" sz="2100" kern="1200" dirty="0"/>
        </a:p>
      </dsp:txBody>
      <dsp:txXfrm rot="5400000">
        <a:off x="3035554" y="-676761"/>
        <a:ext cx="667010" cy="5301481"/>
      </dsp:txXfrm>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26833" cy="464185"/>
          </a:xfrm>
          <a:prstGeom prst="rect">
            <a:avLst/>
          </a:prstGeom>
        </p:spPr>
        <p:txBody>
          <a:bodyPr vert="horz" lIns="92958" tIns="46479" rIns="92958" bIns="46479" rtlCol="0"/>
          <a:lstStyle>
            <a:lvl1pPr algn="l">
              <a:defRPr sz="1200"/>
            </a:lvl1pPr>
          </a:lstStyle>
          <a:p>
            <a:endParaRPr lang="en-US" dirty="0"/>
          </a:p>
        </p:txBody>
      </p:sp>
      <p:sp>
        <p:nvSpPr>
          <p:cNvPr id="3" name="Date Placeholder 2"/>
          <p:cNvSpPr>
            <a:spLocks noGrp="1"/>
          </p:cNvSpPr>
          <p:nvPr>
            <p:ph type="dt" idx="1"/>
          </p:nvPr>
        </p:nvSpPr>
        <p:spPr>
          <a:xfrm>
            <a:off x="3956550" y="0"/>
            <a:ext cx="3026833" cy="464185"/>
          </a:xfrm>
          <a:prstGeom prst="rect">
            <a:avLst/>
          </a:prstGeom>
        </p:spPr>
        <p:txBody>
          <a:bodyPr vert="horz" lIns="92958" tIns="46479" rIns="92958" bIns="46479" rtlCol="0"/>
          <a:lstStyle>
            <a:lvl1pPr algn="r">
              <a:defRPr sz="1200"/>
            </a:lvl1pPr>
          </a:lstStyle>
          <a:p>
            <a:fld id="{05A35828-CE67-4425-8225-662A6E2BFD70}" type="datetimeFigureOut">
              <a:rPr lang="en-US" smtClean="0"/>
              <a:pPr/>
              <a:t>4/9/2012</a:t>
            </a:fld>
            <a:endParaRPr lang="en-US" dirty="0"/>
          </a:p>
        </p:txBody>
      </p:sp>
      <p:sp>
        <p:nvSpPr>
          <p:cNvPr id="4" name="Slide Image Placeholder 3"/>
          <p:cNvSpPr>
            <a:spLocks noGrp="1" noRot="1" noChangeAspect="1"/>
          </p:cNvSpPr>
          <p:nvPr>
            <p:ph type="sldImg" idx="2"/>
          </p:nvPr>
        </p:nvSpPr>
        <p:spPr>
          <a:xfrm>
            <a:off x="1171575" y="696913"/>
            <a:ext cx="4641850" cy="3481387"/>
          </a:xfrm>
          <a:prstGeom prst="rect">
            <a:avLst/>
          </a:prstGeom>
          <a:noFill/>
          <a:ln w="12700">
            <a:solidFill>
              <a:prstClr val="black"/>
            </a:solidFill>
          </a:ln>
        </p:spPr>
        <p:txBody>
          <a:bodyPr vert="horz" lIns="92958" tIns="46479" rIns="92958" bIns="46479" rtlCol="0" anchor="ctr"/>
          <a:lstStyle/>
          <a:p>
            <a:endParaRPr lang="en-US" dirty="0"/>
          </a:p>
        </p:txBody>
      </p:sp>
      <p:sp>
        <p:nvSpPr>
          <p:cNvPr id="5" name="Notes Placeholder 4"/>
          <p:cNvSpPr>
            <a:spLocks noGrp="1"/>
          </p:cNvSpPr>
          <p:nvPr>
            <p:ph type="body" sz="quarter" idx="3"/>
          </p:nvPr>
        </p:nvSpPr>
        <p:spPr>
          <a:xfrm>
            <a:off x="698500" y="4409758"/>
            <a:ext cx="5588000" cy="4177665"/>
          </a:xfrm>
          <a:prstGeom prst="rect">
            <a:avLst/>
          </a:prstGeom>
        </p:spPr>
        <p:txBody>
          <a:bodyPr vert="horz" lIns="92958" tIns="46479" rIns="92958" bIns="46479"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17904"/>
            <a:ext cx="3026833" cy="464185"/>
          </a:xfrm>
          <a:prstGeom prst="rect">
            <a:avLst/>
          </a:prstGeom>
        </p:spPr>
        <p:txBody>
          <a:bodyPr vert="horz" lIns="92958" tIns="46479" rIns="92958" bIns="46479"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56550" y="8817904"/>
            <a:ext cx="3026833" cy="464185"/>
          </a:xfrm>
          <a:prstGeom prst="rect">
            <a:avLst/>
          </a:prstGeom>
        </p:spPr>
        <p:txBody>
          <a:bodyPr vert="horz" lIns="92958" tIns="46479" rIns="92958" bIns="46479" rtlCol="0" anchor="b"/>
          <a:lstStyle>
            <a:lvl1pPr algn="r">
              <a:defRPr sz="1200"/>
            </a:lvl1pPr>
          </a:lstStyle>
          <a:p>
            <a:fld id="{4E9E6899-0D00-40CF-8086-7E2338F89C49}" type="slidenum">
              <a:rPr lang="en-US" smtClean="0"/>
              <a:pPr/>
              <a:t>‹#›</a:t>
            </a:fld>
            <a:endParaRPr 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p:spPr>
        <p:txBody>
          <a:bodyPr/>
          <a:lstStyle/>
          <a:p>
            <a:fld id="{BDB23867-EBAA-4624-8E1E-E5019EBDAFBF}" type="slidenum">
              <a:rPr lang="en-US"/>
              <a:pPr/>
              <a:t>1</a:t>
            </a:fld>
            <a:endParaRPr lang="en-US" dirty="0"/>
          </a:p>
        </p:txBody>
      </p:sp>
      <p:sp>
        <p:nvSpPr>
          <p:cNvPr id="26627" name="Rectangle 2"/>
          <p:cNvSpPr>
            <a:spLocks noGrp="1" noRot="1" noChangeAspect="1" noChangeArrowheads="1" noTextEdit="1"/>
          </p:cNvSpPr>
          <p:nvPr>
            <p:ph type="sldImg"/>
          </p:nvPr>
        </p:nvSpPr>
        <p:spPr>
          <a:ln/>
        </p:spPr>
      </p:sp>
      <p:sp>
        <p:nvSpPr>
          <p:cNvPr id="26628"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C815A00-6A1E-43E6-BFD4-76549BDEA39F}" type="slidenum">
              <a:rPr lang="en-US"/>
              <a:pPr/>
              <a:t>16</a:t>
            </a:fld>
            <a:endParaRPr lang="en-US" dirty="0"/>
          </a:p>
        </p:txBody>
      </p:sp>
      <p:sp>
        <p:nvSpPr>
          <p:cNvPr id="157698" name="Rectangle 2"/>
          <p:cNvSpPr>
            <a:spLocks noGrp="1" noRot="1" noChangeAspect="1" noChangeArrowheads="1" noTextEdit="1"/>
          </p:cNvSpPr>
          <p:nvPr>
            <p:ph type="sldImg"/>
          </p:nvPr>
        </p:nvSpPr>
        <p:spPr>
          <a:ln/>
        </p:spPr>
      </p:sp>
      <p:sp>
        <p:nvSpPr>
          <p:cNvPr id="157699" name="Rectangle 3"/>
          <p:cNvSpPr>
            <a:spLocks noGrp="1" noChangeArrowheads="1"/>
          </p:cNvSpPr>
          <p:nvPr>
            <p:ph type="body" idx="1"/>
          </p:nvPr>
        </p:nvSpPr>
        <p:spPr/>
        <p:txBody>
          <a:bodyPr/>
          <a:lstStyle/>
          <a:p>
            <a:pPr>
              <a:lnSpc>
                <a:spcPct val="90000"/>
              </a:lnSpc>
              <a:buFontTx/>
              <a:buChar char="•"/>
            </a:pPr>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C815A00-6A1E-43E6-BFD4-76549BDEA39F}" type="slidenum">
              <a:rPr lang="en-US"/>
              <a:pPr/>
              <a:t>17</a:t>
            </a:fld>
            <a:endParaRPr lang="en-US" dirty="0"/>
          </a:p>
        </p:txBody>
      </p:sp>
      <p:sp>
        <p:nvSpPr>
          <p:cNvPr id="157698" name="Rectangle 2"/>
          <p:cNvSpPr>
            <a:spLocks noGrp="1" noRot="1" noChangeAspect="1" noChangeArrowheads="1" noTextEdit="1"/>
          </p:cNvSpPr>
          <p:nvPr>
            <p:ph type="sldImg"/>
          </p:nvPr>
        </p:nvSpPr>
        <p:spPr>
          <a:ln/>
        </p:spPr>
      </p:sp>
      <p:sp>
        <p:nvSpPr>
          <p:cNvPr id="157699" name="Rectangle 3"/>
          <p:cNvSpPr>
            <a:spLocks noGrp="1" noChangeArrowheads="1"/>
          </p:cNvSpPr>
          <p:nvPr>
            <p:ph type="body" idx="1"/>
          </p:nvPr>
        </p:nvSpPr>
        <p:spPr/>
        <p:txBody>
          <a:bodyPr/>
          <a:lstStyle/>
          <a:p>
            <a:r>
              <a:rPr lang="en-US" b="1" dirty="0" smtClean="0"/>
              <a:t>Wave activity in the turbid coastal water transports fluid mud to the mud deposition zone where it becomes new landform.  The new landform is eventually colonized by vegetation which contributes to the stabilization of the landform.</a:t>
            </a:r>
            <a:endParaRPr lang="en-US" dirty="0" smtClean="0"/>
          </a:p>
          <a:p>
            <a:endParaRPr lang="en-US" dirty="0" smtClean="0"/>
          </a:p>
          <a:p>
            <a:r>
              <a:rPr lang="en-US" dirty="0" smtClean="0"/>
              <a:t>Approx 6 acres of Piping Plover Critical Habitat (Brazoria County 1.4 ac; San Luis Pass 1.3 ac; Big Reef 0.3 ac; Ft Travis 1.74 ac, Rollover 1.1 ac</a:t>
            </a:r>
          </a:p>
          <a:p>
            <a:r>
              <a:rPr lang="en-US" dirty="0" smtClean="0"/>
              <a:t> </a:t>
            </a:r>
          </a:p>
          <a:p>
            <a:r>
              <a:rPr lang="en-US" dirty="0" smtClean="0"/>
              <a:t>most of the coastal fringe is designated as Essential Fish Habitat for a number of shrimp, drum, snapper mackerel, crab and other species</a:t>
            </a:r>
          </a:p>
          <a:p>
            <a:r>
              <a:rPr lang="en-US" dirty="0" smtClean="0"/>
              <a:t># National Wildlife Refuges  (couldn’t get acreages – the web pages were down)</a:t>
            </a:r>
          </a:p>
          <a:p>
            <a:endParaRPr lang="en-US" dirty="0" smtClean="0"/>
          </a:p>
          <a:p>
            <a:r>
              <a:rPr lang="en-US" dirty="0" smtClean="0"/>
              <a:t>Anahuac (34,000 ac), McFaddin, Texas Point, Moody, Brazoria NWR</a:t>
            </a:r>
          </a:p>
          <a:p>
            <a:endParaRPr lang="en-US" dirty="0" smtClean="0"/>
          </a:p>
          <a:p>
            <a:r>
              <a:rPr lang="en-US" dirty="0" smtClean="0"/>
              <a:t>7 Texas Wildlife Management Areas  - approximately 40,700 acres (64 square miles)</a:t>
            </a:r>
          </a:p>
          <a:p>
            <a:endParaRPr lang="en-US" dirty="0" smtClean="0"/>
          </a:p>
          <a:p>
            <a:r>
              <a:rPr lang="en-US" dirty="0" smtClean="0"/>
              <a:t>J.D. Murphree (24,250 ac), Lower Neches River (7,998 ac), Tony Houseman (3,300 ac), Candy Cane Abshier (207 ac), Atkinson Island (60 ac), Justin Hurst (1200 ac), Nannie M. Stringfellow (3,664) WMAs</a:t>
            </a:r>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29511"/>
            <a:r>
              <a:rPr lang="en-US" dirty="0" smtClean="0"/>
              <a:t>J.D. Murphree (24,250 ac), Lower Neches River (7,998 ac), Tony Houseman (3,300 ac), Candy Cane Abshier (207 ac), Atkinson Island (60 ac), Justin Hurst (1200 ac), Nannie M. Stringfellow (3,664) WMAs</a:t>
            </a:r>
          </a:p>
          <a:p>
            <a:endParaRPr lang="en-US" dirty="0"/>
          </a:p>
        </p:txBody>
      </p:sp>
      <p:sp>
        <p:nvSpPr>
          <p:cNvPr id="4" name="Slide Number Placeholder 3"/>
          <p:cNvSpPr>
            <a:spLocks noGrp="1"/>
          </p:cNvSpPr>
          <p:nvPr>
            <p:ph type="sldNum" sz="quarter" idx="10"/>
          </p:nvPr>
        </p:nvSpPr>
        <p:spPr/>
        <p:txBody>
          <a:bodyPr/>
          <a:lstStyle/>
          <a:p>
            <a:fld id="{0BAB6CD1-3630-4971-A62F-AB3F01E8F8C3}" type="slidenum">
              <a:rPr lang="en-US" smtClean="0"/>
              <a:pPr/>
              <a:t>18</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C815A00-6A1E-43E6-BFD4-76549BDEA39F}" type="slidenum">
              <a:rPr lang="en-US"/>
              <a:pPr/>
              <a:t>19</a:t>
            </a:fld>
            <a:endParaRPr lang="en-US" dirty="0"/>
          </a:p>
        </p:txBody>
      </p:sp>
      <p:sp>
        <p:nvSpPr>
          <p:cNvPr id="157698" name="Rectangle 2"/>
          <p:cNvSpPr>
            <a:spLocks noGrp="1" noRot="1" noChangeAspect="1" noChangeArrowheads="1" noTextEdit="1"/>
          </p:cNvSpPr>
          <p:nvPr>
            <p:ph type="sldImg"/>
          </p:nvPr>
        </p:nvSpPr>
        <p:spPr>
          <a:ln/>
        </p:spPr>
      </p:sp>
      <p:sp>
        <p:nvSpPr>
          <p:cNvPr id="157699" name="Rectangle 3"/>
          <p:cNvSpPr>
            <a:spLocks noGrp="1" noChangeArrowheads="1"/>
          </p:cNvSpPr>
          <p:nvPr>
            <p:ph type="body" idx="1"/>
          </p:nvPr>
        </p:nvSpPr>
        <p:spPr/>
        <p:txBody>
          <a:bodyPr/>
          <a:lstStyle/>
          <a:p>
            <a:pPr>
              <a:lnSpc>
                <a:spcPct val="90000"/>
              </a:lnSpc>
            </a:pPr>
            <a:endParaRPr lang="en-US" dirty="0"/>
          </a:p>
          <a:p>
            <a:pPr>
              <a:lnSpc>
                <a:spcPct val="90000"/>
              </a:lnSpc>
            </a:pPr>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BAB6CD1-3630-4971-A62F-AB3F01E8F8C3}" type="slidenum">
              <a:rPr lang="en-US" smtClean="0"/>
              <a:pPr/>
              <a:t>21</a:t>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C815A00-6A1E-43E6-BFD4-76549BDEA39F}" type="slidenum">
              <a:rPr lang="en-US"/>
              <a:pPr/>
              <a:t>22</a:t>
            </a:fld>
            <a:endParaRPr lang="en-US" dirty="0"/>
          </a:p>
        </p:txBody>
      </p:sp>
      <p:sp>
        <p:nvSpPr>
          <p:cNvPr id="157698" name="Rectangle 2"/>
          <p:cNvSpPr>
            <a:spLocks noGrp="1" noRot="1" noChangeAspect="1" noChangeArrowheads="1" noTextEdit="1"/>
          </p:cNvSpPr>
          <p:nvPr>
            <p:ph type="sldImg"/>
          </p:nvPr>
        </p:nvSpPr>
        <p:spPr>
          <a:ln/>
        </p:spPr>
      </p:sp>
      <p:sp>
        <p:nvSpPr>
          <p:cNvPr id="157699" name="Rectangle 3"/>
          <p:cNvSpPr>
            <a:spLocks noGrp="1" noChangeArrowheads="1"/>
          </p:cNvSpPr>
          <p:nvPr>
            <p:ph type="body" idx="1"/>
          </p:nvPr>
        </p:nvSpPr>
        <p:spPr/>
        <p:txBody>
          <a:bodyPr/>
          <a:lstStyle/>
          <a:p>
            <a:pPr>
              <a:lnSpc>
                <a:spcPct val="90000"/>
              </a:lnSpc>
              <a:buFontTx/>
              <a:buChar char="•"/>
            </a:pPr>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C815A00-6A1E-43E6-BFD4-76549BDEA39F}" type="slidenum">
              <a:rPr lang="en-US"/>
              <a:pPr/>
              <a:t>23</a:t>
            </a:fld>
            <a:endParaRPr lang="en-US" dirty="0"/>
          </a:p>
        </p:txBody>
      </p:sp>
      <p:sp>
        <p:nvSpPr>
          <p:cNvPr id="157698" name="Rectangle 2"/>
          <p:cNvSpPr>
            <a:spLocks noGrp="1" noRot="1" noChangeAspect="1" noChangeArrowheads="1" noTextEdit="1"/>
          </p:cNvSpPr>
          <p:nvPr>
            <p:ph type="sldImg"/>
          </p:nvPr>
        </p:nvSpPr>
        <p:spPr>
          <a:ln/>
        </p:spPr>
      </p:sp>
      <p:sp>
        <p:nvSpPr>
          <p:cNvPr id="157699" name="Rectangle 3"/>
          <p:cNvSpPr>
            <a:spLocks noGrp="1" noChangeArrowheads="1"/>
          </p:cNvSpPr>
          <p:nvPr>
            <p:ph type="body" idx="1"/>
          </p:nvPr>
        </p:nvSpPr>
        <p:spPr/>
        <p:txBody>
          <a:bodyPr/>
          <a:lstStyle/>
          <a:p>
            <a:pPr>
              <a:lnSpc>
                <a:spcPct val="90000"/>
              </a:lnSpc>
              <a:buFontTx/>
              <a:buChar char="•"/>
            </a:pPr>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A085F43-8B17-45BE-A1B2-23C6EEF1139E}" type="slidenum">
              <a:rPr lang="en-US"/>
              <a:pPr/>
              <a:t>30</a:t>
            </a:fld>
            <a:endParaRPr lang="en-US" dirty="0"/>
          </a:p>
        </p:txBody>
      </p:sp>
      <p:sp>
        <p:nvSpPr>
          <p:cNvPr id="91138" name="Rectangle 2"/>
          <p:cNvSpPr>
            <a:spLocks noGrp="1" noRot="1" noChangeAspect="1" noChangeArrowheads="1" noTextEdit="1"/>
          </p:cNvSpPr>
          <p:nvPr>
            <p:ph type="sldImg"/>
          </p:nvPr>
        </p:nvSpPr>
        <p:spPr>
          <a:ln/>
        </p:spPr>
      </p:sp>
      <p:sp>
        <p:nvSpPr>
          <p:cNvPr id="91139" name="Rectangle 3"/>
          <p:cNvSpPr>
            <a:spLocks noGrp="1" noChangeArrowheads="1"/>
          </p:cNvSpPr>
          <p:nvPr>
            <p:ph type="body" idx="1"/>
          </p:nvPr>
        </p:nvSpPr>
        <p:spPr/>
        <p:txBody>
          <a:bodyPr/>
          <a:lstStyle/>
          <a:p>
            <a:endParaRPr lang="en-US" sz="1000"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A0F6F3A-ECE8-4472-8E8F-1E291ADAE0A5}" type="slidenum">
              <a:rPr lang="en-US"/>
              <a:pPr/>
              <a:t>31</a:t>
            </a:fld>
            <a:endParaRPr lang="en-US" dirty="0"/>
          </a:p>
        </p:txBody>
      </p:sp>
      <p:sp>
        <p:nvSpPr>
          <p:cNvPr id="162818" name="Rectangle 2"/>
          <p:cNvSpPr>
            <a:spLocks noGrp="1" noRot="1" noChangeAspect="1" noChangeArrowheads="1" noTextEdit="1"/>
          </p:cNvSpPr>
          <p:nvPr>
            <p:ph type="sldImg"/>
          </p:nvPr>
        </p:nvSpPr>
        <p:spPr>
          <a:ln/>
        </p:spPr>
      </p:sp>
      <p:sp>
        <p:nvSpPr>
          <p:cNvPr id="162819"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p:spPr>
        <p:txBody>
          <a:bodyPr/>
          <a:lstStyle/>
          <a:p>
            <a:pPr defTabSz="918716"/>
            <a:fld id="{F2C83C90-6274-47F6-BE23-EE9F9636DAED}" type="slidenum">
              <a:rPr lang="en-US" smtClean="0"/>
              <a:pPr defTabSz="918716"/>
              <a:t>32</a:t>
            </a:fld>
            <a:endParaRPr lang="en-US" dirty="0" smtClean="0"/>
          </a:p>
        </p:txBody>
      </p:sp>
      <p:sp>
        <p:nvSpPr>
          <p:cNvPr id="28675" name="Rectangle 2"/>
          <p:cNvSpPr>
            <a:spLocks noGrp="1" noRot="1" noChangeAspect="1" noChangeArrowheads="1" noTextEdit="1"/>
          </p:cNvSpPr>
          <p:nvPr>
            <p:ph type="sldImg"/>
          </p:nvPr>
        </p:nvSpPr>
        <p:spPr>
          <a:xfrm>
            <a:off x="2439988" y="588963"/>
            <a:ext cx="2217737" cy="1663700"/>
          </a:xfrm>
          <a:ln/>
        </p:spPr>
      </p:sp>
      <p:sp>
        <p:nvSpPr>
          <p:cNvPr id="28676" name="Rectangle 3"/>
          <p:cNvSpPr>
            <a:spLocks noGrp="1" noChangeArrowheads="1"/>
          </p:cNvSpPr>
          <p:nvPr>
            <p:ph type="body" idx="1"/>
          </p:nvPr>
        </p:nvSpPr>
        <p:spPr>
          <a:xfrm>
            <a:off x="434170" y="2357489"/>
            <a:ext cx="6043238" cy="6231524"/>
          </a:xfrm>
          <a:noFill/>
          <a:ln/>
        </p:spPr>
        <p:txBody>
          <a:bodyPr/>
          <a:lstStyle/>
          <a:p>
            <a:endParaRPr lang="en-US"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p:spPr>
        <p:txBody>
          <a:bodyPr/>
          <a:lstStyle/>
          <a:p>
            <a:pPr defTabSz="918716"/>
            <a:fld id="{014ED96F-B37B-4F39-A2D8-1FFDD280E238}" type="slidenum">
              <a:rPr lang="en-US" smtClean="0"/>
              <a:pPr defTabSz="918716"/>
              <a:t>3</a:t>
            </a:fld>
            <a:endParaRPr lang="en-US" dirty="0" smtClean="0"/>
          </a:p>
        </p:txBody>
      </p:sp>
      <p:sp>
        <p:nvSpPr>
          <p:cNvPr id="27651" name="Rectangle 2"/>
          <p:cNvSpPr>
            <a:spLocks noGrp="1" noRot="1" noChangeAspect="1" noChangeArrowheads="1" noTextEdit="1"/>
          </p:cNvSpPr>
          <p:nvPr>
            <p:ph type="sldImg"/>
          </p:nvPr>
        </p:nvSpPr>
        <p:spPr>
          <a:xfrm>
            <a:off x="2439988" y="588963"/>
            <a:ext cx="2219325" cy="1663700"/>
          </a:xfrm>
          <a:ln/>
        </p:spPr>
      </p:sp>
      <p:sp>
        <p:nvSpPr>
          <p:cNvPr id="27652" name="Rectangle 3"/>
          <p:cNvSpPr>
            <a:spLocks noGrp="1" noChangeArrowheads="1"/>
          </p:cNvSpPr>
          <p:nvPr>
            <p:ph type="body" idx="1"/>
          </p:nvPr>
        </p:nvSpPr>
        <p:spPr>
          <a:xfrm>
            <a:off x="435767" y="2357489"/>
            <a:ext cx="6041641" cy="6231524"/>
          </a:xfrm>
          <a:noFill/>
          <a:ln/>
        </p:spPr>
        <p:txBody>
          <a:bodyPr/>
          <a:lstStyle/>
          <a:p>
            <a:pPr eaLnBrk="1" hangingPunct="1"/>
            <a:endParaRPr lang="en-US"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p:spPr>
        <p:txBody>
          <a:bodyPr/>
          <a:lstStyle/>
          <a:p>
            <a:pPr defTabSz="918716"/>
            <a:fld id="{F2C83C90-6274-47F6-BE23-EE9F9636DAED}" type="slidenum">
              <a:rPr lang="en-US" smtClean="0"/>
              <a:pPr defTabSz="918716"/>
              <a:t>4</a:t>
            </a:fld>
            <a:endParaRPr lang="en-US" dirty="0" smtClean="0"/>
          </a:p>
        </p:txBody>
      </p:sp>
      <p:sp>
        <p:nvSpPr>
          <p:cNvPr id="28675" name="Rectangle 2"/>
          <p:cNvSpPr>
            <a:spLocks noGrp="1" noRot="1" noChangeAspect="1" noChangeArrowheads="1" noTextEdit="1"/>
          </p:cNvSpPr>
          <p:nvPr>
            <p:ph type="sldImg"/>
          </p:nvPr>
        </p:nvSpPr>
        <p:spPr>
          <a:xfrm>
            <a:off x="2439988" y="588963"/>
            <a:ext cx="2217737" cy="1663700"/>
          </a:xfrm>
          <a:ln/>
        </p:spPr>
      </p:sp>
      <p:sp>
        <p:nvSpPr>
          <p:cNvPr id="28676" name="Rectangle 3"/>
          <p:cNvSpPr>
            <a:spLocks noGrp="1" noChangeArrowheads="1"/>
          </p:cNvSpPr>
          <p:nvPr>
            <p:ph type="body" idx="1"/>
          </p:nvPr>
        </p:nvSpPr>
        <p:spPr>
          <a:xfrm>
            <a:off x="434170" y="2357489"/>
            <a:ext cx="6043238" cy="6231524"/>
          </a:xfrm>
          <a:noFill/>
          <a:ln/>
        </p:spPr>
        <p:txBody>
          <a:bodyPr/>
          <a:lstStyle/>
          <a:p>
            <a:endParaRPr lang="en-US"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5611BB81-E83F-4EB7-87B2-3D8884FB5D0C}" type="slidenum">
              <a:rPr lang="en-US" smtClean="0"/>
              <a:pPr>
                <a:defRPr/>
              </a:pPr>
              <a:t>5</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5611BB81-E83F-4EB7-87B2-3D8884FB5D0C}" type="slidenum">
              <a:rPr lang="en-US" smtClean="0"/>
              <a:pPr>
                <a:defRPr/>
              </a:pPr>
              <a:t>6</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a:ln/>
        </p:spPr>
      </p:sp>
      <p:sp>
        <p:nvSpPr>
          <p:cNvPr id="47107" name="Notes Placeholder 2"/>
          <p:cNvSpPr>
            <a:spLocks noGrp="1"/>
          </p:cNvSpPr>
          <p:nvPr>
            <p:ph type="body" idx="1"/>
          </p:nvPr>
        </p:nvSpPr>
        <p:spPr>
          <a:noFill/>
          <a:ln/>
        </p:spPr>
        <p:txBody>
          <a:bodyPr/>
          <a:lstStyle/>
          <a:p>
            <a:endParaRPr lang="en-US" dirty="0" smtClean="0"/>
          </a:p>
        </p:txBody>
      </p:sp>
      <p:sp>
        <p:nvSpPr>
          <p:cNvPr id="47108" name="Slide Number Placeholder 3"/>
          <p:cNvSpPr>
            <a:spLocks noGrp="1"/>
          </p:cNvSpPr>
          <p:nvPr>
            <p:ph type="sldNum" sz="quarter" idx="5"/>
          </p:nvPr>
        </p:nvSpPr>
        <p:spPr>
          <a:noFill/>
        </p:spPr>
        <p:txBody>
          <a:bodyPr/>
          <a:lstStyle/>
          <a:p>
            <a:pPr defTabSz="926151"/>
            <a:fld id="{E54B0156-2188-45CB-B27B-FA16ECF83DFA}" type="slidenum">
              <a:rPr lang="en-US" smtClean="0"/>
              <a:pPr defTabSz="926151"/>
              <a:t>10</a:t>
            </a:fld>
            <a:endParaRPr lang="en-US"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Current is from 2010 census</a:t>
            </a:r>
          </a:p>
          <a:p>
            <a:r>
              <a:rPr lang="en-US" dirty="0" smtClean="0"/>
              <a:t>84% increase - TWDB 2012 Water Plan</a:t>
            </a:r>
            <a:endParaRPr lang="en-US" dirty="0"/>
          </a:p>
        </p:txBody>
      </p:sp>
      <p:sp>
        <p:nvSpPr>
          <p:cNvPr id="4" name="Slide Number Placeholder 3"/>
          <p:cNvSpPr>
            <a:spLocks noGrp="1"/>
          </p:cNvSpPr>
          <p:nvPr>
            <p:ph type="sldNum" sz="quarter" idx="10"/>
          </p:nvPr>
        </p:nvSpPr>
        <p:spPr/>
        <p:txBody>
          <a:bodyPr/>
          <a:lstStyle/>
          <a:p>
            <a:fld id="{0BAB6CD1-3630-4971-A62F-AB3F01E8F8C3}" type="slidenum">
              <a:rPr lang="en-US" smtClean="0"/>
              <a:pPr/>
              <a:t>13</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C815A00-6A1E-43E6-BFD4-76549BDEA39F}" type="slidenum">
              <a:rPr lang="en-US"/>
              <a:pPr/>
              <a:t>14</a:t>
            </a:fld>
            <a:endParaRPr lang="en-US" dirty="0"/>
          </a:p>
        </p:txBody>
      </p:sp>
      <p:sp>
        <p:nvSpPr>
          <p:cNvPr id="157698" name="Rectangle 2"/>
          <p:cNvSpPr>
            <a:spLocks noGrp="1" noRot="1" noChangeAspect="1" noChangeArrowheads="1" noTextEdit="1"/>
          </p:cNvSpPr>
          <p:nvPr>
            <p:ph type="sldImg"/>
          </p:nvPr>
        </p:nvSpPr>
        <p:spPr>
          <a:ln/>
        </p:spPr>
      </p:sp>
      <p:sp>
        <p:nvSpPr>
          <p:cNvPr id="157699" name="Rectangle 3"/>
          <p:cNvSpPr>
            <a:spLocks noGrp="1" noChangeArrowheads="1"/>
          </p:cNvSpPr>
          <p:nvPr>
            <p:ph type="body" idx="1"/>
          </p:nvPr>
        </p:nvSpPr>
        <p:spPr/>
        <p:txBody>
          <a:bodyPr/>
          <a:lstStyle/>
          <a:p>
            <a:endParaRPr lang="en-US" dirty="0" smtClean="0"/>
          </a:p>
          <a:p>
            <a:r>
              <a:rPr lang="en-US" dirty="0" smtClean="0"/>
              <a:t>111 deaths during Rita mainly attributed to massive evacuation </a:t>
            </a:r>
          </a:p>
          <a:p>
            <a:endParaRPr lang="en-US" dirty="0" smtClean="0"/>
          </a:p>
          <a:p>
            <a:endParaRPr lang="en-US" dirty="0" smtClean="0"/>
          </a:p>
          <a:p>
            <a:endParaRPr lang="en-US" dirty="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C815A00-6A1E-43E6-BFD4-76549BDEA39F}" type="slidenum">
              <a:rPr lang="en-US"/>
              <a:pPr/>
              <a:t>15</a:t>
            </a:fld>
            <a:endParaRPr lang="en-US" dirty="0"/>
          </a:p>
        </p:txBody>
      </p:sp>
      <p:sp>
        <p:nvSpPr>
          <p:cNvPr id="157698" name="Rectangle 2"/>
          <p:cNvSpPr>
            <a:spLocks noGrp="1" noRot="1" noChangeAspect="1" noChangeArrowheads="1" noTextEdit="1"/>
          </p:cNvSpPr>
          <p:nvPr>
            <p:ph type="sldImg"/>
          </p:nvPr>
        </p:nvSpPr>
        <p:spPr>
          <a:ln/>
        </p:spPr>
      </p:sp>
      <p:sp>
        <p:nvSpPr>
          <p:cNvPr id="157699" name="Rectangle 3"/>
          <p:cNvSpPr>
            <a:spLocks noGrp="1" noChangeArrowheads="1"/>
          </p:cNvSpPr>
          <p:nvPr>
            <p:ph type="body" idx="1"/>
          </p:nvPr>
        </p:nvSpPr>
        <p:spPr/>
        <p:txBody>
          <a:bodyPr/>
          <a:lstStyle/>
          <a:p>
            <a:pPr>
              <a:lnSpc>
                <a:spcPct val="90000"/>
              </a:lnSpc>
              <a:buFontTx/>
              <a:buChar char="•"/>
            </a:pPr>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6"/>
          <p:cNvSpPr>
            <a:spLocks noGrp="1" noChangeArrowheads="1"/>
          </p:cNvSpPr>
          <p:nvPr>
            <p:ph type="sldNum" sz="quarter" idx="10"/>
          </p:nvPr>
        </p:nvSpPr>
        <p:spPr>
          <a:ln/>
        </p:spPr>
        <p:txBody>
          <a:bodyPr/>
          <a:lstStyle>
            <a:lvl1pPr>
              <a:defRPr/>
            </a:lvl1pPr>
          </a:lstStyle>
          <a:p>
            <a:fld id="{C9D9DBE2-DA2D-4E8E-9789-FBC7CA176091}"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sldNum" sz="quarter" idx="10"/>
          </p:nvPr>
        </p:nvSpPr>
        <p:spPr>
          <a:ln/>
        </p:spPr>
        <p:txBody>
          <a:bodyPr/>
          <a:lstStyle>
            <a:lvl1pPr>
              <a:defRPr/>
            </a:lvl1pPr>
          </a:lstStyle>
          <a:p>
            <a:fld id="{C9D9DBE2-DA2D-4E8E-9789-FBC7CA176091}"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2117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2117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sldNum" sz="quarter" idx="10"/>
          </p:nvPr>
        </p:nvSpPr>
        <p:spPr>
          <a:ln/>
        </p:spPr>
        <p:txBody>
          <a:bodyPr/>
          <a:lstStyle>
            <a:lvl1pPr>
              <a:defRPr/>
            </a:lvl1pPr>
          </a:lstStyle>
          <a:p>
            <a:fld id="{C9D9DBE2-DA2D-4E8E-9789-FBC7CA176091}" type="slidenum">
              <a:rPr lang="en-US" smtClean="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2117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6"/>
          <p:cNvSpPr>
            <a:spLocks noGrp="1" noChangeArrowheads="1"/>
          </p:cNvSpPr>
          <p:nvPr>
            <p:ph type="sldNum" sz="quarter" idx="10"/>
          </p:nvPr>
        </p:nvSpPr>
        <p:spPr>
          <a:ln/>
        </p:spPr>
        <p:txBody>
          <a:bodyPr/>
          <a:lstStyle>
            <a:lvl1pPr>
              <a:defRPr/>
            </a:lvl1pPr>
          </a:lstStyle>
          <a:p>
            <a:fld id="{C9D9DBE2-DA2D-4E8E-9789-FBC7CA176091}" type="slidenum">
              <a:rPr lang="en-US" smtClean="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AndTx">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41910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245225"/>
            <a:ext cx="2133600" cy="476250"/>
          </a:xfrm>
          <a:prstGeom prst="rect">
            <a:avLst/>
          </a:prstGeom>
        </p:spPr>
        <p:txBody>
          <a:bodyPr/>
          <a:lstStyle>
            <a:lvl1pPr>
              <a:defRPr/>
            </a:lvl1pPr>
          </a:lstStyle>
          <a:p>
            <a:endParaRPr lang="en-US" dirty="0"/>
          </a:p>
        </p:txBody>
      </p:sp>
      <p:sp>
        <p:nvSpPr>
          <p:cNvPr id="6" name="Footer Placeholder 5"/>
          <p:cNvSpPr>
            <a:spLocks noGrp="1"/>
          </p:cNvSpPr>
          <p:nvPr>
            <p:ph type="ftr" sz="quarter" idx="11"/>
          </p:nvPr>
        </p:nvSpPr>
        <p:spPr>
          <a:xfrm>
            <a:off x="3124200" y="6245225"/>
            <a:ext cx="2895600" cy="476250"/>
          </a:xfrm>
          <a:prstGeom prst="rect">
            <a:avLst/>
          </a:prstGeom>
        </p:spPr>
        <p:txBody>
          <a:bodyPr/>
          <a:lstStyle>
            <a:lvl1pPr>
              <a:defRPr/>
            </a:lvl1pPr>
          </a:lstStyle>
          <a:p>
            <a:endParaRPr lang="en-US" dirty="0"/>
          </a:p>
        </p:txBody>
      </p:sp>
      <p:sp>
        <p:nvSpPr>
          <p:cNvPr id="7" name="Slide Number Placeholder 6"/>
          <p:cNvSpPr>
            <a:spLocks noGrp="1"/>
          </p:cNvSpPr>
          <p:nvPr>
            <p:ph type="sldNum" sz="quarter" idx="12"/>
          </p:nvPr>
        </p:nvSpPr>
        <p:spPr>
          <a:xfrm>
            <a:off x="6553200" y="6245225"/>
            <a:ext cx="2133600" cy="476250"/>
          </a:xfrm>
        </p:spPr>
        <p:txBody>
          <a:bodyPr/>
          <a:lstStyle>
            <a:lvl1pPr>
              <a:defRPr/>
            </a:lvl1pPr>
          </a:lstStyle>
          <a:p>
            <a:fld id="{0B50E925-238B-447D-B6BC-89DFDF5813DF}" type="slidenum">
              <a:rPr lang="en-US"/>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sldNum" sz="quarter" idx="10"/>
          </p:nvPr>
        </p:nvSpPr>
        <p:spPr>
          <a:ln/>
        </p:spPr>
        <p:txBody>
          <a:bodyPr/>
          <a:lstStyle>
            <a:lvl1pPr>
              <a:defRPr/>
            </a:lvl1pPr>
          </a:lstStyle>
          <a:p>
            <a:fld id="{C9D9DBE2-DA2D-4E8E-9789-FBC7CA176091}"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sldNum" sz="quarter" idx="10"/>
          </p:nvPr>
        </p:nvSpPr>
        <p:spPr>
          <a:ln/>
        </p:spPr>
        <p:txBody>
          <a:bodyPr/>
          <a:lstStyle>
            <a:lvl1pPr>
              <a:defRPr/>
            </a:lvl1pPr>
          </a:lstStyle>
          <a:p>
            <a:fld id="{C9D9DBE2-DA2D-4E8E-9789-FBC7CA176091}"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sldNum" sz="quarter" idx="10"/>
          </p:nvPr>
        </p:nvSpPr>
        <p:spPr>
          <a:ln/>
        </p:spPr>
        <p:txBody>
          <a:bodyPr/>
          <a:lstStyle>
            <a:lvl1pPr>
              <a:defRPr/>
            </a:lvl1pPr>
          </a:lstStyle>
          <a:p>
            <a:fld id="{C9D9DBE2-DA2D-4E8E-9789-FBC7CA176091}"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sldNum" sz="quarter" idx="10"/>
          </p:nvPr>
        </p:nvSpPr>
        <p:spPr>
          <a:ln/>
        </p:spPr>
        <p:txBody>
          <a:bodyPr/>
          <a:lstStyle>
            <a:lvl1pPr>
              <a:defRPr/>
            </a:lvl1pPr>
          </a:lstStyle>
          <a:p>
            <a:fld id="{C9D9DBE2-DA2D-4E8E-9789-FBC7CA176091}"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6"/>
          <p:cNvSpPr>
            <a:spLocks noGrp="1" noChangeArrowheads="1"/>
          </p:cNvSpPr>
          <p:nvPr>
            <p:ph type="sldNum" sz="quarter" idx="10"/>
          </p:nvPr>
        </p:nvSpPr>
        <p:spPr>
          <a:ln/>
        </p:spPr>
        <p:txBody>
          <a:bodyPr/>
          <a:lstStyle>
            <a:lvl1pPr>
              <a:defRPr/>
            </a:lvl1pPr>
          </a:lstStyle>
          <a:p>
            <a:fld id="{C9D9DBE2-DA2D-4E8E-9789-FBC7CA176091}"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ln/>
        </p:spPr>
        <p:txBody>
          <a:bodyPr/>
          <a:lstStyle>
            <a:lvl1pPr>
              <a:defRPr/>
            </a:lvl1pPr>
          </a:lstStyle>
          <a:p>
            <a:fld id="{C9D9DBE2-DA2D-4E8E-9789-FBC7CA176091}"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sldNum" sz="quarter" idx="10"/>
          </p:nvPr>
        </p:nvSpPr>
        <p:spPr>
          <a:ln/>
        </p:spPr>
        <p:txBody>
          <a:bodyPr/>
          <a:lstStyle>
            <a:lvl1pPr>
              <a:defRPr/>
            </a:lvl1pPr>
          </a:lstStyle>
          <a:p>
            <a:fld id="{C9D9DBE2-DA2D-4E8E-9789-FBC7CA176091}"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sldNum" sz="quarter" idx="10"/>
          </p:nvPr>
        </p:nvSpPr>
        <p:spPr>
          <a:ln/>
        </p:spPr>
        <p:txBody>
          <a:bodyPr/>
          <a:lstStyle>
            <a:lvl1pPr>
              <a:defRPr/>
            </a:lvl1pPr>
          </a:lstStyle>
          <a:p>
            <a:fld id="{C9D9DBE2-DA2D-4E8E-9789-FBC7CA176091}"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5"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3886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 Second level</a:t>
            </a:r>
          </a:p>
          <a:p>
            <a:pPr lvl="2"/>
            <a:r>
              <a:rPr lang="en-US" smtClean="0"/>
              <a:t>Third level</a:t>
            </a:r>
          </a:p>
          <a:p>
            <a:pPr lvl="3"/>
            <a:r>
              <a:rPr lang="en-US" smtClean="0"/>
              <a:t>Fourth level</a:t>
            </a:r>
          </a:p>
          <a:p>
            <a:pPr lvl="4"/>
            <a:r>
              <a:rPr lang="en-US" smtClean="0"/>
              <a:t>Fifth level</a:t>
            </a:r>
          </a:p>
        </p:txBody>
      </p:sp>
      <p:sp>
        <p:nvSpPr>
          <p:cNvPr id="3078" name="Rectangle 6"/>
          <p:cNvSpPr>
            <a:spLocks noGrp="1" noChangeArrowheads="1"/>
          </p:cNvSpPr>
          <p:nvPr>
            <p:ph type="sldNum" sz="quarter" idx="4"/>
          </p:nvPr>
        </p:nvSpPr>
        <p:spPr bwMode="auto">
          <a:xfrm>
            <a:off x="3657600" y="6381750"/>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smtClean="0"/>
            </a:lvl1pPr>
          </a:lstStyle>
          <a:p>
            <a:fld id="{C9D9DBE2-DA2D-4E8E-9789-FBC7CA176091}" type="slidenum">
              <a:rPr lang="en-US" smtClean="0"/>
              <a:pPr/>
              <a:t>‹#›</a:t>
            </a:fld>
            <a:endParaRPr lang="en-US" dirty="0"/>
          </a:p>
        </p:txBody>
      </p:sp>
      <p:pic>
        <p:nvPicPr>
          <p:cNvPr id="1029" name="Picture 8" descr="USACE_logo"/>
          <p:cNvPicPr>
            <a:picLocks noChangeAspect="1" noChangeArrowheads="1"/>
          </p:cNvPicPr>
          <p:nvPr/>
        </p:nvPicPr>
        <p:blipFill>
          <a:blip r:embed="rId16" cstate="print"/>
          <a:srcRect/>
          <a:stretch>
            <a:fillRect/>
          </a:stretch>
        </p:blipFill>
        <p:spPr bwMode="auto">
          <a:xfrm>
            <a:off x="8004175" y="5715000"/>
            <a:ext cx="758825" cy="519113"/>
          </a:xfrm>
          <a:prstGeom prst="rect">
            <a:avLst/>
          </a:prstGeom>
          <a:noFill/>
          <a:ln w="9525">
            <a:noFill/>
            <a:miter lim="800000"/>
            <a:headEnd/>
            <a:tailEnd/>
          </a:ln>
        </p:spPr>
      </p:pic>
      <p:sp>
        <p:nvSpPr>
          <p:cNvPr id="3081" name="Text Box 9"/>
          <p:cNvSpPr txBox="1">
            <a:spLocks noChangeArrowheads="1"/>
          </p:cNvSpPr>
          <p:nvPr/>
        </p:nvSpPr>
        <p:spPr bwMode="auto">
          <a:xfrm>
            <a:off x="6223000" y="6416675"/>
            <a:ext cx="2606675" cy="212725"/>
          </a:xfrm>
          <a:prstGeom prst="rect">
            <a:avLst/>
          </a:prstGeom>
          <a:noFill/>
          <a:ln w="9525">
            <a:noFill/>
            <a:miter lim="800000"/>
            <a:headEnd/>
            <a:tailEnd/>
          </a:ln>
          <a:effectLst/>
        </p:spPr>
        <p:txBody>
          <a:bodyPr lIns="0" tIns="0" rIns="0" bIns="0">
            <a:spAutoFit/>
          </a:bodyPr>
          <a:lstStyle/>
          <a:p>
            <a:pPr algn="r">
              <a:defRPr/>
            </a:pPr>
            <a:r>
              <a:rPr lang="en-US" sz="1400" b="1" dirty="0"/>
              <a:t>BUILDING STRONG</a:t>
            </a:r>
            <a:r>
              <a:rPr lang="en-US" sz="1400" b="1" baseline="-25000" dirty="0"/>
              <a:t>®</a:t>
            </a:r>
          </a:p>
        </p:txBody>
      </p:sp>
      <p:sp>
        <p:nvSpPr>
          <p:cNvPr id="3082" name="Line 10"/>
          <p:cNvSpPr>
            <a:spLocks noChangeShapeType="1"/>
          </p:cNvSpPr>
          <p:nvPr/>
        </p:nvSpPr>
        <p:spPr bwMode="auto">
          <a:xfrm flipH="1">
            <a:off x="457200" y="6324600"/>
            <a:ext cx="8229600" cy="0"/>
          </a:xfrm>
          <a:prstGeom prst="line">
            <a:avLst/>
          </a:prstGeom>
          <a:noFill/>
          <a:ln w="9525">
            <a:solidFill>
              <a:schemeClr val="tx1"/>
            </a:solidFill>
            <a:round/>
            <a:headEnd/>
            <a:tailEnd/>
          </a:ln>
          <a:effectLst/>
        </p:spPr>
        <p:txBody>
          <a:bodyPr/>
          <a:lstStyle/>
          <a:p>
            <a:pPr>
              <a:defRPr/>
            </a:pPr>
            <a:endParaRPr 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p:titleStyle>
    <p:bodyStyle>
      <a:lvl1pPr marL="342900" indent="-342900" algn="l" rtl="0" eaLnBrk="1" fontAlgn="base" hangingPunct="1">
        <a:spcBef>
          <a:spcPct val="20000"/>
        </a:spcBef>
        <a:spcAft>
          <a:spcPct val="0"/>
        </a:spcAft>
        <a:buFont typeface="Wingdings" pitchFamily="2" charset="2"/>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SzPct val="75000"/>
        <a:buFont typeface="Arial" charset="0"/>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SzPct val="75000"/>
        <a:buFont typeface="Wingdings 3" pitchFamily="18" charset="2"/>
        <a:buChar char="w"/>
        <a:defRPr sz="2000">
          <a:solidFill>
            <a:schemeClr val="tx1"/>
          </a:solidFill>
          <a:latin typeface="+mn-lt"/>
        </a:defRPr>
      </a:lvl4pPr>
      <a:lvl5pPr marL="2057400" indent="-228600" algn="l" rtl="0" eaLnBrk="1" fontAlgn="base" hangingPunct="1">
        <a:spcBef>
          <a:spcPct val="20000"/>
        </a:spcBef>
        <a:spcAft>
          <a:spcPct val="0"/>
        </a:spcAft>
        <a:buSzPct val="50000"/>
        <a:buFont typeface="Wingdings" pitchFamily="2" charset="2"/>
        <a:buChar char="¡"/>
        <a:defRPr sz="2000">
          <a:solidFill>
            <a:schemeClr val="tx1"/>
          </a:solidFill>
          <a:latin typeface="+mn-lt"/>
        </a:defRPr>
      </a:lvl5pPr>
      <a:lvl6pPr marL="2514600" indent="-228600" algn="l" rtl="0" eaLnBrk="1" fontAlgn="base" hangingPunct="1">
        <a:spcBef>
          <a:spcPct val="20000"/>
        </a:spcBef>
        <a:spcAft>
          <a:spcPct val="0"/>
        </a:spcAft>
        <a:buSzPct val="50000"/>
        <a:buFont typeface="Wingdings" pitchFamily="2" charset="2"/>
        <a:buChar char="¡"/>
        <a:defRPr sz="2000">
          <a:solidFill>
            <a:schemeClr val="tx1"/>
          </a:solidFill>
          <a:latin typeface="+mn-lt"/>
        </a:defRPr>
      </a:lvl6pPr>
      <a:lvl7pPr marL="2971800" indent="-228600" algn="l" rtl="0" eaLnBrk="1" fontAlgn="base" hangingPunct="1">
        <a:spcBef>
          <a:spcPct val="20000"/>
        </a:spcBef>
        <a:spcAft>
          <a:spcPct val="0"/>
        </a:spcAft>
        <a:buSzPct val="50000"/>
        <a:buFont typeface="Wingdings" pitchFamily="2" charset="2"/>
        <a:buChar char="¡"/>
        <a:defRPr sz="2000">
          <a:solidFill>
            <a:schemeClr val="tx1"/>
          </a:solidFill>
          <a:latin typeface="+mn-lt"/>
        </a:defRPr>
      </a:lvl7pPr>
      <a:lvl8pPr marL="3429000" indent="-228600" algn="l" rtl="0" eaLnBrk="1" fontAlgn="base" hangingPunct="1">
        <a:spcBef>
          <a:spcPct val="20000"/>
        </a:spcBef>
        <a:spcAft>
          <a:spcPct val="0"/>
        </a:spcAft>
        <a:buSzPct val="50000"/>
        <a:buFont typeface="Wingdings" pitchFamily="2" charset="2"/>
        <a:buChar char="¡"/>
        <a:defRPr sz="2000">
          <a:solidFill>
            <a:schemeClr val="tx1"/>
          </a:solidFill>
          <a:latin typeface="+mn-lt"/>
        </a:defRPr>
      </a:lvl8pPr>
      <a:lvl9pPr marL="3886200" indent="-228600" algn="l" rtl="0" eaLnBrk="1" fontAlgn="base" hangingPunct="1">
        <a:spcBef>
          <a:spcPct val="20000"/>
        </a:spcBef>
        <a:spcAft>
          <a:spcPct val="0"/>
        </a:spcAft>
        <a:buSzPct val="50000"/>
        <a:buFont typeface="Wingdings" pitchFamily="2" charset="2"/>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2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4.jpeg"/></Relationships>
</file>

<file path=ppt/slides/_rels/slide2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26.jpeg"/></Relationships>
</file>

<file path=ppt/slides/_rels/slide2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2.xml"/><Relationship Id="rId4" Type="http://schemas.openxmlformats.org/officeDocument/2006/relationships/image" Target="../media/image31.jpeg"/></Relationships>
</file>

<file path=ppt/slides/_rels/slide27.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8" Type="http://schemas.openxmlformats.org/officeDocument/2006/relationships/hyperlink" Target="http://www.dvidshub.net/units/USACE-GD" TargetMode="External"/><Relationship Id="rId13" Type="http://schemas.openxmlformats.org/officeDocument/2006/relationships/image" Target="../media/image40.jpeg"/><Relationship Id="rId3" Type="http://schemas.openxmlformats.org/officeDocument/2006/relationships/image" Target="../media/image36.png"/><Relationship Id="rId7" Type="http://schemas.openxmlformats.org/officeDocument/2006/relationships/hyperlink" Target="http://www.swg.usace.army.mil/" TargetMode="External"/><Relationship Id="rId12" Type="http://schemas.openxmlformats.org/officeDocument/2006/relationships/image" Target="../media/image39.jpe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hyperlink" Target="http://www.twitter.com/USACEgalveston" TargetMode="External"/><Relationship Id="rId11" Type="http://schemas.openxmlformats.org/officeDocument/2006/relationships/hyperlink" Target="http://www.youtube.com/GalvestonDistrict" TargetMode="External"/><Relationship Id="rId5" Type="http://schemas.openxmlformats.org/officeDocument/2006/relationships/hyperlink" Target="http://www.facebook.com/GalvestonDistrict" TargetMode="External"/><Relationship Id="rId10" Type="http://schemas.openxmlformats.org/officeDocument/2006/relationships/image" Target="../media/image38.png"/><Relationship Id="rId4" Type="http://schemas.openxmlformats.org/officeDocument/2006/relationships/image" Target="../media/image37.png"/><Relationship Id="rId9" Type="http://schemas.openxmlformats.org/officeDocument/2006/relationships/hyperlink" Target="http://www.dvidshub.net/"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diagramLayout" Target="../diagrams/layout2.xml"/><Relationship Id="rId3" Type="http://schemas.openxmlformats.org/officeDocument/2006/relationships/diagramLayout" Target="../diagrams/layout1.xml"/><Relationship Id="rId7" Type="http://schemas.openxmlformats.org/officeDocument/2006/relationships/diagramData" Target="../diagrams/data2.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0" Type="http://schemas.openxmlformats.org/officeDocument/2006/relationships/diagramColors" Target="../diagrams/colors2.xml"/><Relationship Id="rId4" Type="http://schemas.openxmlformats.org/officeDocument/2006/relationships/diagramQuickStyle" Target="../diagrams/quickStyle1.xml"/><Relationship Id="rId9" Type="http://schemas.openxmlformats.org/officeDocument/2006/relationships/diagramQuickStyle" Target="../diagrams/quickStyle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3" descr="coe there"/>
          <p:cNvPicPr>
            <a:picLocks noChangeAspect="1" noChangeArrowheads="1"/>
          </p:cNvPicPr>
          <p:nvPr/>
        </p:nvPicPr>
        <p:blipFill>
          <a:blip r:embed="rId3" cstate="print"/>
          <a:srcRect t="6589" r="8824" b="15371"/>
          <a:stretch>
            <a:fillRect/>
          </a:stretch>
        </p:blipFill>
        <p:spPr bwMode="auto">
          <a:xfrm>
            <a:off x="3962400" y="3888658"/>
            <a:ext cx="5181600" cy="2969342"/>
          </a:xfrm>
          <a:prstGeom prst="rect">
            <a:avLst/>
          </a:prstGeom>
          <a:noFill/>
          <a:ln w="9525">
            <a:noFill/>
            <a:miter lim="800000"/>
            <a:headEnd/>
            <a:tailEnd/>
          </a:ln>
        </p:spPr>
      </p:pic>
      <p:pic>
        <p:nvPicPr>
          <p:cNvPr id="14" name="Picture 13" descr="track map.png"/>
          <p:cNvPicPr>
            <a:picLocks noChangeAspect="1"/>
          </p:cNvPicPr>
          <p:nvPr/>
        </p:nvPicPr>
        <p:blipFill>
          <a:blip r:embed="rId4" cstate="print"/>
          <a:srcRect r="1111"/>
          <a:stretch>
            <a:fillRect/>
          </a:stretch>
        </p:blipFill>
        <p:spPr>
          <a:xfrm>
            <a:off x="4953000" y="990599"/>
            <a:ext cx="4191000" cy="3124201"/>
          </a:xfrm>
          <a:prstGeom prst="rect">
            <a:avLst/>
          </a:prstGeom>
        </p:spPr>
      </p:pic>
      <p:grpSp>
        <p:nvGrpSpPr>
          <p:cNvPr id="2" name="Group 6"/>
          <p:cNvGrpSpPr>
            <a:grpSpLocks/>
          </p:cNvGrpSpPr>
          <p:nvPr/>
        </p:nvGrpSpPr>
        <p:grpSpPr bwMode="auto">
          <a:xfrm>
            <a:off x="0" y="-3175"/>
            <a:ext cx="9144000" cy="6861175"/>
            <a:chOff x="0" y="0"/>
            <a:chExt cx="5760" cy="4322"/>
          </a:xfrm>
        </p:grpSpPr>
        <p:grpSp>
          <p:nvGrpSpPr>
            <p:cNvPr id="3" name="Group 7"/>
            <p:cNvGrpSpPr>
              <a:grpSpLocks/>
            </p:cNvGrpSpPr>
            <p:nvPr/>
          </p:nvGrpSpPr>
          <p:grpSpPr bwMode="auto">
            <a:xfrm>
              <a:off x="0" y="0"/>
              <a:ext cx="5760" cy="4322"/>
              <a:chOff x="0" y="0"/>
              <a:chExt cx="5760" cy="4322"/>
            </a:xfrm>
          </p:grpSpPr>
          <p:pic>
            <p:nvPicPr>
              <p:cNvPr id="2060" name="Picture 8" descr="ppt_camo_bkgrnd-03"/>
              <p:cNvPicPr>
                <a:picLocks noChangeAspect="1" noChangeArrowheads="1"/>
              </p:cNvPicPr>
              <p:nvPr/>
            </p:nvPicPr>
            <p:blipFill>
              <a:blip r:embed="rId5" cstate="print"/>
              <a:srcRect/>
              <a:stretch>
                <a:fillRect/>
              </a:stretch>
            </p:blipFill>
            <p:spPr bwMode="auto">
              <a:xfrm>
                <a:off x="0" y="0"/>
                <a:ext cx="5760" cy="4322"/>
              </a:xfrm>
              <a:prstGeom prst="rect">
                <a:avLst/>
              </a:prstGeom>
              <a:noFill/>
              <a:ln w="9525">
                <a:noFill/>
                <a:miter lim="800000"/>
                <a:headEnd/>
                <a:tailEnd/>
              </a:ln>
            </p:spPr>
          </p:pic>
          <p:pic>
            <p:nvPicPr>
              <p:cNvPr id="2061" name="Picture 9" descr="white_curve"/>
              <p:cNvPicPr>
                <a:picLocks noChangeAspect="1" noChangeArrowheads="1"/>
              </p:cNvPicPr>
              <p:nvPr/>
            </p:nvPicPr>
            <p:blipFill>
              <a:blip r:embed="rId6" cstate="print"/>
              <a:srcRect/>
              <a:stretch>
                <a:fillRect/>
              </a:stretch>
            </p:blipFill>
            <p:spPr bwMode="auto">
              <a:xfrm>
                <a:off x="2502" y="992"/>
                <a:ext cx="3258" cy="3330"/>
              </a:xfrm>
              <a:prstGeom prst="rect">
                <a:avLst/>
              </a:prstGeom>
              <a:noFill/>
              <a:ln w="9525">
                <a:noFill/>
                <a:miter lim="800000"/>
                <a:headEnd/>
                <a:tailEnd/>
              </a:ln>
            </p:spPr>
          </p:pic>
        </p:grpSp>
        <p:pic>
          <p:nvPicPr>
            <p:cNvPr id="2059" name="Picture 10" descr="USACE_logo"/>
            <p:cNvPicPr>
              <a:picLocks noChangeAspect="1" noChangeArrowheads="1"/>
            </p:cNvPicPr>
            <p:nvPr/>
          </p:nvPicPr>
          <p:blipFill>
            <a:blip r:embed="rId7" cstate="print"/>
            <a:srcRect/>
            <a:stretch>
              <a:fillRect/>
            </a:stretch>
          </p:blipFill>
          <p:spPr bwMode="auto">
            <a:xfrm>
              <a:off x="144" y="3201"/>
              <a:ext cx="864" cy="591"/>
            </a:xfrm>
            <a:prstGeom prst="rect">
              <a:avLst/>
            </a:prstGeom>
            <a:noFill/>
            <a:ln w="9525">
              <a:noFill/>
              <a:miter lim="800000"/>
              <a:headEnd/>
              <a:tailEnd/>
            </a:ln>
          </p:spPr>
        </p:pic>
      </p:grpSp>
      <p:sp>
        <p:nvSpPr>
          <p:cNvPr id="2053" name="Line 20"/>
          <p:cNvSpPr>
            <a:spLocks noChangeShapeType="1"/>
          </p:cNvSpPr>
          <p:nvPr/>
        </p:nvSpPr>
        <p:spPr bwMode="auto">
          <a:xfrm>
            <a:off x="4800600" y="4114800"/>
            <a:ext cx="4343400" cy="0"/>
          </a:xfrm>
          <a:prstGeom prst="line">
            <a:avLst/>
          </a:prstGeom>
          <a:noFill/>
          <a:ln w="63500">
            <a:solidFill>
              <a:schemeClr val="bg1"/>
            </a:solidFill>
            <a:round/>
            <a:headEnd/>
            <a:tailEnd/>
          </a:ln>
        </p:spPr>
        <p:txBody>
          <a:bodyPr/>
          <a:lstStyle/>
          <a:p>
            <a:endParaRPr lang="en-US" dirty="0"/>
          </a:p>
        </p:txBody>
      </p:sp>
      <p:sp>
        <p:nvSpPr>
          <p:cNvPr id="2055" name="Text Box 22"/>
          <p:cNvSpPr txBox="1">
            <a:spLocks noChangeArrowheads="1"/>
          </p:cNvSpPr>
          <p:nvPr/>
        </p:nvSpPr>
        <p:spPr bwMode="auto">
          <a:xfrm>
            <a:off x="304800" y="1676400"/>
            <a:ext cx="3543984" cy="1692771"/>
          </a:xfrm>
          <a:prstGeom prst="rect">
            <a:avLst/>
          </a:prstGeom>
          <a:noFill/>
          <a:ln w="9525">
            <a:noFill/>
            <a:miter lim="800000"/>
            <a:headEnd/>
            <a:tailEnd/>
          </a:ln>
        </p:spPr>
        <p:txBody>
          <a:bodyPr wrap="none">
            <a:spAutoFit/>
          </a:bodyPr>
          <a:lstStyle/>
          <a:p>
            <a:r>
              <a:rPr lang="en-US" sz="2000" b="1" dirty="0" smtClean="0">
                <a:latin typeface="Calibri" pitchFamily="34" charset="0"/>
                <a:cs typeface="Calibri" pitchFamily="34" charset="0"/>
              </a:rPr>
              <a:t>Col. Christopher W. Sallese</a:t>
            </a:r>
            <a:endParaRPr lang="en-US" sz="2000" b="1" dirty="0">
              <a:latin typeface="Calibri" pitchFamily="34" charset="0"/>
              <a:cs typeface="Calibri" pitchFamily="34" charset="0"/>
            </a:endParaRPr>
          </a:p>
          <a:p>
            <a:r>
              <a:rPr lang="en-US" sz="2000" b="1" dirty="0" smtClean="0">
                <a:latin typeface="Calibri" pitchFamily="34" charset="0"/>
                <a:cs typeface="Calibri" pitchFamily="34" charset="0"/>
              </a:rPr>
              <a:t>Commander, Galveston </a:t>
            </a:r>
            <a:r>
              <a:rPr lang="en-US" sz="2000" b="1" dirty="0">
                <a:latin typeface="Calibri" pitchFamily="34" charset="0"/>
                <a:cs typeface="Calibri" pitchFamily="34" charset="0"/>
              </a:rPr>
              <a:t>District </a:t>
            </a:r>
          </a:p>
          <a:p>
            <a:r>
              <a:rPr lang="en-US" sz="2000" b="1" dirty="0" smtClean="0">
                <a:latin typeface="Calibri" pitchFamily="34" charset="0"/>
                <a:cs typeface="Calibri" pitchFamily="34" charset="0"/>
              </a:rPr>
              <a:t>U.S. </a:t>
            </a:r>
            <a:r>
              <a:rPr lang="en-US" sz="2000" b="1" dirty="0">
                <a:latin typeface="Calibri" pitchFamily="34" charset="0"/>
                <a:cs typeface="Calibri" pitchFamily="34" charset="0"/>
              </a:rPr>
              <a:t>Army Corps of </a:t>
            </a:r>
            <a:r>
              <a:rPr lang="en-US" sz="2000" b="1" dirty="0" smtClean="0">
                <a:latin typeface="Calibri" pitchFamily="34" charset="0"/>
                <a:cs typeface="Calibri" pitchFamily="34" charset="0"/>
              </a:rPr>
              <a:t>Engineers</a:t>
            </a:r>
          </a:p>
          <a:p>
            <a:r>
              <a:rPr lang="en-US" sz="2000" b="1" dirty="0" smtClean="0">
                <a:latin typeface="Calibri" pitchFamily="34" charset="0"/>
                <a:cs typeface="Calibri" pitchFamily="34" charset="0"/>
              </a:rPr>
              <a:t>April 10, 2012 </a:t>
            </a:r>
            <a:endParaRPr lang="en-US" sz="2000" b="1" dirty="0">
              <a:latin typeface="Calibri" pitchFamily="34" charset="0"/>
              <a:cs typeface="Calibri" pitchFamily="34" charset="0"/>
            </a:endParaRPr>
          </a:p>
          <a:p>
            <a:pPr algn="ctr"/>
            <a:endParaRPr lang="en-US" sz="2400" b="1" dirty="0"/>
          </a:p>
        </p:txBody>
      </p:sp>
      <p:sp>
        <p:nvSpPr>
          <p:cNvPr id="2056" name="Rectangle 21"/>
          <p:cNvSpPr>
            <a:spLocks noChangeArrowheads="1"/>
          </p:cNvSpPr>
          <p:nvPr/>
        </p:nvSpPr>
        <p:spPr bwMode="auto">
          <a:xfrm>
            <a:off x="0" y="294382"/>
            <a:ext cx="9144000" cy="1077218"/>
          </a:xfrm>
          <a:prstGeom prst="rect">
            <a:avLst/>
          </a:prstGeom>
          <a:noFill/>
          <a:ln w="9525">
            <a:noFill/>
            <a:miter lim="800000"/>
            <a:headEnd/>
            <a:tailEnd/>
          </a:ln>
        </p:spPr>
        <p:txBody>
          <a:bodyPr wrap="square">
            <a:spAutoFit/>
          </a:bodyPr>
          <a:lstStyle/>
          <a:p>
            <a:r>
              <a:rPr lang="en-US" sz="3200" b="1" dirty="0" smtClean="0">
                <a:effectLst>
                  <a:outerShdw blurRad="38100" dist="38100" dir="2700000" algn="tl">
                    <a:srgbClr val="000000">
                      <a:alpha val="43137"/>
                    </a:srgbClr>
                  </a:outerShdw>
                </a:effectLst>
                <a:latin typeface="Arial" pitchFamily="34" charset="0"/>
                <a:cs typeface="Arial" pitchFamily="34" charset="0"/>
              </a:rPr>
              <a:t>Severe Storm Prediction, Education, and Evacuation from Disasters Center Conference</a:t>
            </a:r>
            <a:endParaRPr lang="en-US" sz="3200" b="1" dirty="0">
              <a:effectLst>
                <a:outerShdw blurRad="38100" dist="38100" dir="2700000" algn="tl">
                  <a:srgbClr val="000000">
                    <a:alpha val="43137"/>
                  </a:srgbClr>
                </a:outerShdw>
              </a:effectLst>
              <a:latin typeface="Arial" pitchFamily="34" charset="0"/>
              <a:cs typeface="Arial" pitchFamily="34" charset="0"/>
            </a:endParaRPr>
          </a:p>
        </p:txBody>
      </p:sp>
      <p:sp>
        <p:nvSpPr>
          <p:cNvPr id="2057" name="Rectangle 5"/>
          <p:cNvSpPr>
            <a:spLocks noChangeArrowheads="1"/>
          </p:cNvSpPr>
          <p:nvPr/>
        </p:nvSpPr>
        <p:spPr bwMode="auto">
          <a:xfrm>
            <a:off x="152400" y="5996226"/>
            <a:ext cx="4572000" cy="861774"/>
          </a:xfrm>
          <a:prstGeom prst="rect">
            <a:avLst/>
          </a:prstGeom>
          <a:noFill/>
          <a:ln w="9525">
            <a:noFill/>
            <a:miter lim="800000"/>
            <a:headEnd/>
            <a:tailEnd/>
          </a:ln>
        </p:spPr>
        <p:txBody>
          <a:bodyPr>
            <a:spAutoFit/>
          </a:bodyPr>
          <a:lstStyle/>
          <a:p>
            <a:r>
              <a:rPr lang="en-US" sz="1600" b="1" dirty="0" smtClean="0">
                <a:latin typeface="Arial" pitchFamily="34" charset="0"/>
                <a:cs typeface="Arial" pitchFamily="34" charset="0"/>
              </a:rPr>
              <a:t>U.S. </a:t>
            </a:r>
            <a:r>
              <a:rPr lang="en-US" sz="1600" b="1" dirty="0">
                <a:latin typeface="Arial" pitchFamily="34" charset="0"/>
                <a:cs typeface="Arial" pitchFamily="34" charset="0"/>
              </a:rPr>
              <a:t>Army Corps of Engineers</a:t>
            </a:r>
          </a:p>
          <a:p>
            <a:r>
              <a:rPr lang="en-US" sz="1600" b="1" dirty="0">
                <a:latin typeface="Arial" pitchFamily="34" charset="0"/>
                <a:cs typeface="Arial" pitchFamily="34" charset="0"/>
              </a:rPr>
              <a:t>Galveston District</a:t>
            </a:r>
          </a:p>
          <a:p>
            <a:r>
              <a:rPr lang="en-US" sz="1600" b="1" dirty="0">
                <a:latin typeface="Arial" pitchFamily="34" charset="0"/>
                <a:cs typeface="Arial" pitchFamily="34" charset="0"/>
              </a:rPr>
              <a:t>BUILDING STRONG®</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Content Placeholder 2"/>
          <p:cNvSpPr>
            <a:spLocks noGrp="1"/>
          </p:cNvSpPr>
          <p:nvPr>
            <p:ph idx="1"/>
          </p:nvPr>
        </p:nvSpPr>
        <p:spPr>
          <a:xfrm>
            <a:off x="0" y="990600"/>
            <a:ext cx="4572000" cy="5334000"/>
          </a:xfrm>
        </p:spPr>
        <p:txBody>
          <a:bodyPr/>
          <a:lstStyle/>
          <a:p>
            <a:pPr marL="0" indent="0" eaLnBrk="1" hangingPunct="1">
              <a:spcBef>
                <a:spcPts val="0"/>
              </a:spcBef>
              <a:buNone/>
            </a:pPr>
            <a:r>
              <a:rPr lang="en-US" sz="1600" b="1" i="1" dirty="0" smtClean="0">
                <a:latin typeface="Calibri" pitchFamily="34" charset="0"/>
                <a:cs typeface="Calibri" pitchFamily="34" charset="0"/>
              </a:rPr>
              <a:t>The Texas Gulf Coast needs a </a:t>
            </a:r>
            <a:r>
              <a:rPr lang="en-US" sz="1600" b="1" i="1" u="sng" dirty="0" smtClean="0">
                <a:latin typeface="Calibri" pitchFamily="34" charset="0"/>
                <a:cs typeface="Calibri" pitchFamily="34" charset="0"/>
              </a:rPr>
              <a:t>comprehensive, </a:t>
            </a:r>
          </a:p>
          <a:p>
            <a:pPr marL="0" indent="0">
              <a:spcBef>
                <a:spcPts val="0"/>
              </a:spcBef>
              <a:buNone/>
            </a:pPr>
            <a:r>
              <a:rPr lang="en-US" sz="1600" b="1" i="1" u="sng" dirty="0" smtClean="0">
                <a:latin typeface="Calibri" pitchFamily="34" charset="0"/>
                <a:cs typeface="Calibri" pitchFamily="34" charset="0"/>
              </a:rPr>
              <a:t>strategic plan </a:t>
            </a:r>
            <a:r>
              <a:rPr lang="en-US" sz="1600" b="1" i="1" dirty="0" smtClean="0">
                <a:latin typeface="Calibri" pitchFamily="34" charset="0"/>
                <a:cs typeface="Calibri" pitchFamily="34" charset="0"/>
              </a:rPr>
              <a:t>– reduce risk and damages to safety, </a:t>
            </a:r>
          </a:p>
          <a:p>
            <a:pPr marL="0" indent="0">
              <a:spcBef>
                <a:spcPts val="0"/>
              </a:spcBef>
              <a:buNone/>
            </a:pPr>
            <a:r>
              <a:rPr lang="en-US" sz="1600" b="1" i="1" dirty="0" smtClean="0">
                <a:latin typeface="Calibri" pitchFamily="34" charset="0"/>
                <a:cs typeface="Calibri" pitchFamily="34" charset="0"/>
              </a:rPr>
              <a:t>property, and environmental resources from storms </a:t>
            </a:r>
          </a:p>
          <a:p>
            <a:pPr marL="0" indent="0">
              <a:spcBef>
                <a:spcPts val="0"/>
              </a:spcBef>
              <a:buNone/>
            </a:pPr>
            <a:r>
              <a:rPr lang="en-US" sz="1600" b="1" i="1" dirty="0" smtClean="0">
                <a:latin typeface="Calibri" pitchFamily="34" charset="0"/>
                <a:cs typeface="Calibri" pitchFamily="34" charset="0"/>
              </a:rPr>
              <a:t>and erosion. </a:t>
            </a:r>
            <a:br>
              <a:rPr lang="en-US" sz="1600" b="1" i="1" dirty="0" smtClean="0">
                <a:latin typeface="Calibri" pitchFamily="34" charset="0"/>
                <a:cs typeface="Calibri" pitchFamily="34" charset="0"/>
              </a:rPr>
            </a:br>
            <a:endParaRPr lang="en-US" sz="1600" b="1" i="1" dirty="0" smtClean="0">
              <a:latin typeface="Calibri" pitchFamily="34" charset="0"/>
              <a:cs typeface="Calibri" pitchFamily="34" charset="0"/>
            </a:endParaRPr>
          </a:p>
          <a:p>
            <a:pPr eaLnBrk="1" hangingPunct="1">
              <a:buNone/>
            </a:pPr>
            <a:r>
              <a:rPr lang="en-US" sz="1500" b="1" dirty="0" smtClean="0">
                <a:latin typeface="Calibri" pitchFamily="34" charset="0"/>
                <a:cs typeface="Calibri" pitchFamily="34" charset="0"/>
              </a:rPr>
              <a:t>Existing Federal Authorities</a:t>
            </a:r>
          </a:p>
          <a:p>
            <a:pPr eaLnBrk="1" hangingPunct="1">
              <a:buFont typeface="Courier New" pitchFamily="49" charset="0"/>
              <a:buChar char="o"/>
            </a:pPr>
            <a:r>
              <a:rPr lang="en-US" sz="1500" dirty="0" smtClean="0">
                <a:latin typeface="Calibri" pitchFamily="34" charset="0"/>
                <a:cs typeface="Calibri" pitchFamily="34" charset="0"/>
              </a:rPr>
              <a:t>Sabine Pass to Galveston Bay – continuing feasibility study</a:t>
            </a:r>
          </a:p>
          <a:p>
            <a:pPr eaLnBrk="1" hangingPunct="1">
              <a:buFont typeface="Courier New" pitchFamily="49" charset="0"/>
              <a:buChar char="o"/>
            </a:pPr>
            <a:r>
              <a:rPr lang="en-US" sz="1500" dirty="0" smtClean="0">
                <a:latin typeface="Calibri" pitchFamily="34" charset="0"/>
                <a:cs typeface="Calibri" pitchFamily="34" charset="0"/>
              </a:rPr>
              <a:t>Coastal Texas Ecosystem Protection and Restoration – unbudgeted new start reconnaissance</a:t>
            </a:r>
          </a:p>
          <a:p>
            <a:pPr eaLnBrk="1" hangingPunct="1">
              <a:buFont typeface="Courier New" pitchFamily="49" charset="0"/>
              <a:buChar char="o"/>
            </a:pPr>
            <a:r>
              <a:rPr lang="en-US" sz="1500" dirty="0" smtClean="0">
                <a:latin typeface="Calibri" pitchFamily="34" charset="0"/>
                <a:cs typeface="Calibri" pitchFamily="34" charset="0"/>
              </a:rPr>
              <a:t>Brazoria County Shoreline – unbudgeted new start reconnaissance</a:t>
            </a:r>
          </a:p>
          <a:p>
            <a:pPr eaLnBrk="1" hangingPunct="1">
              <a:buFont typeface="Courier New" pitchFamily="49" charset="0"/>
              <a:buChar char="o"/>
            </a:pPr>
            <a:r>
              <a:rPr lang="en-US" sz="1500" dirty="0" smtClean="0">
                <a:latin typeface="Calibri" pitchFamily="34" charset="0"/>
                <a:cs typeface="Calibri" pitchFamily="34" charset="0"/>
              </a:rPr>
              <a:t>Texas City Section 216 Hurricane Flood Protection – unbudgeted new start reconnaissance</a:t>
            </a:r>
          </a:p>
          <a:p>
            <a:pPr eaLnBrk="1" hangingPunct="1">
              <a:buNone/>
            </a:pPr>
            <a:r>
              <a:rPr lang="en-US" sz="1500" b="1" dirty="0" smtClean="0">
                <a:latin typeface="Calibri" pitchFamily="34" charset="0"/>
                <a:cs typeface="Calibri" pitchFamily="34" charset="0"/>
              </a:rPr>
              <a:t>Coalition Building</a:t>
            </a:r>
          </a:p>
          <a:p>
            <a:pPr eaLnBrk="1" hangingPunct="1">
              <a:buFont typeface="Courier New" pitchFamily="49" charset="0"/>
              <a:buChar char="o"/>
            </a:pPr>
            <a:r>
              <a:rPr lang="en-US" sz="1500" dirty="0" smtClean="0">
                <a:latin typeface="Calibri" pitchFamily="34" charset="0"/>
                <a:cs typeface="Calibri" pitchFamily="34" charset="0"/>
              </a:rPr>
              <a:t>Gulf Coast Community Protection and Recovery District (GCCPRD) –Six major coastal counties</a:t>
            </a:r>
          </a:p>
          <a:p>
            <a:pPr eaLnBrk="1" hangingPunct="1">
              <a:buFont typeface="Courier New" pitchFamily="49" charset="0"/>
              <a:buChar char="o"/>
            </a:pPr>
            <a:r>
              <a:rPr lang="en-US" sz="1500" dirty="0" smtClean="0">
                <a:latin typeface="Calibri" pitchFamily="34" charset="0"/>
                <a:cs typeface="Calibri" pitchFamily="34" charset="0"/>
              </a:rPr>
              <a:t>Texas General Land Office – supports strategy and potential sponsor</a:t>
            </a:r>
          </a:p>
          <a:p>
            <a:pPr eaLnBrk="1" hangingPunct="1">
              <a:buFont typeface="Courier New" pitchFamily="49" charset="0"/>
              <a:buChar char="o"/>
            </a:pPr>
            <a:r>
              <a:rPr lang="en-US" sz="1500" dirty="0" smtClean="0">
                <a:latin typeface="Calibri" pitchFamily="34" charset="0"/>
                <a:cs typeface="Calibri" pitchFamily="34" charset="0"/>
              </a:rPr>
              <a:t>Gulf Coast Ecosystem Restoration Task Force – supports Texas Coastal Study strategy</a:t>
            </a:r>
          </a:p>
        </p:txBody>
      </p:sp>
      <p:sp>
        <p:nvSpPr>
          <p:cNvPr id="8" name="Rectangle 2"/>
          <p:cNvSpPr txBox="1">
            <a:spLocks noChangeArrowheads="1"/>
          </p:cNvSpPr>
          <p:nvPr/>
        </p:nvSpPr>
        <p:spPr bwMode="auto">
          <a:xfrm>
            <a:off x="0" y="0"/>
            <a:ext cx="9144000" cy="990600"/>
          </a:xfrm>
          <a:prstGeom prst="rect">
            <a:avLst/>
          </a:prstGeom>
          <a:gradFill>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0"/>
          </a:gradFill>
          <a:ln w="9525">
            <a:noFill/>
            <a:miter lim="800000"/>
            <a:headEnd/>
            <a:tailEnd/>
          </a:ln>
          <a:effectLst>
            <a:outerShdw dist="35921" dir="2700000" algn="ctr" rotWithShape="0">
              <a:schemeClr val="tx1"/>
            </a:outerShdw>
          </a:effectLst>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4000" b="1"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j-lt"/>
                <a:ea typeface="+mj-ea"/>
                <a:cs typeface="+mj-cs"/>
              </a:rPr>
              <a:t>TEXAS COASTAL STUDY</a:t>
            </a:r>
            <a:endParaRPr kumimoji="0" lang="en-US" sz="4000" b="1" i="0" u="none" strike="noStrike" kern="0" cap="none" spc="0" normalizeH="0" baseline="0" noProof="0" dirty="0">
              <a:ln>
                <a:noFill/>
              </a:ln>
              <a:solidFill>
                <a:schemeClr val="tx1"/>
              </a:solidFill>
              <a:effectLst>
                <a:outerShdw blurRad="38100" dist="38100" dir="2700000" algn="tl">
                  <a:srgbClr val="000000">
                    <a:alpha val="43137"/>
                  </a:srgbClr>
                </a:outerShdw>
              </a:effectLst>
              <a:uLnTx/>
              <a:uFillTx/>
              <a:latin typeface="+mj-lt"/>
              <a:ea typeface="+mj-ea"/>
              <a:cs typeface="+mj-cs"/>
            </a:endParaRPr>
          </a:p>
        </p:txBody>
      </p:sp>
      <p:sp>
        <p:nvSpPr>
          <p:cNvPr id="9" name="TextBox 8"/>
          <p:cNvSpPr txBox="1"/>
          <p:nvPr/>
        </p:nvSpPr>
        <p:spPr>
          <a:xfrm>
            <a:off x="4419600" y="990600"/>
            <a:ext cx="4572000" cy="4985980"/>
          </a:xfrm>
          <a:prstGeom prst="rect">
            <a:avLst/>
          </a:prstGeom>
          <a:noFill/>
        </p:spPr>
        <p:txBody>
          <a:bodyPr wrap="square" rtlCol="0">
            <a:spAutoFit/>
          </a:bodyPr>
          <a:lstStyle/>
          <a:p>
            <a:r>
              <a:rPr lang="en-US" sz="1600" b="1" dirty="0" smtClean="0">
                <a:latin typeface="Calibri" pitchFamily="34" charset="0"/>
                <a:cs typeface="Calibri" pitchFamily="34" charset="0"/>
              </a:rPr>
              <a:t>Communication</a:t>
            </a:r>
          </a:p>
          <a:p>
            <a:pPr lvl="1">
              <a:buFont typeface="Courier New" pitchFamily="49" charset="0"/>
              <a:buChar char="o"/>
            </a:pPr>
            <a:r>
              <a:rPr lang="en-US" sz="1600" dirty="0" smtClean="0">
                <a:latin typeface="Calibri" pitchFamily="34" charset="0"/>
                <a:cs typeface="Calibri" pitchFamily="34" charset="0"/>
              </a:rPr>
              <a:t>Meeting with Sabine Pass to Galveston Bay sponsors, SWD, SWG and GCCPRD. Sponsors support rescoping the study. Funding to equalize cost-shares still needed. </a:t>
            </a:r>
          </a:p>
          <a:p>
            <a:pPr lvl="1"/>
            <a:r>
              <a:rPr lang="en-US" sz="1600" dirty="0" smtClean="0">
                <a:latin typeface="Calibri" pitchFamily="34" charset="0"/>
                <a:cs typeface="Calibri" pitchFamily="34" charset="0"/>
              </a:rPr>
              <a:t>(January 2011)</a:t>
            </a:r>
          </a:p>
          <a:p>
            <a:pPr lvl="1">
              <a:buFont typeface="Courier New" pitchFamily="49" charset="0"/>
              <a:buChar char="o"/>
            </a:pPr>
            <a:r>
              <a:rPr lang="en-US" sz="1600" dirty="0" smtClean="0">
                <a:latin typeface="Calibri" pitchFamily="34" charset="0"/>
                <a:cs typeface="Calibri" pitchFamily="34" charset="0"/>
              </a:rPr>
              <a:t>Meeting with Commissioner of the Texas GLO on proposed strategy. Honorable Jerry Patterson expressed support. (January 2011)</a:t>
            </a:r>
            <a:br>
              <a:rPr lang="en-US" sz="1600" dirty="0" smtClean="0">
                <a:latin typeface="Calibri" pitchFamily="34" charset="0"/>
                <a:cs typeface="Calibri" pitchFamily="34" charset="0"/>
              </a:rPr>
            </a:br>
            <a:endParaRPr lang="en-US" sz="1600" dirty="0" smtClean="0">
              <a:latin typeface="Calibri" pitchFamily="34" charset="0"/>
              <a:cs typeface="Calibri" pitchFamily="34" charset="0"/>
            </a:endParaRPr>
          </a:p>
          <a:p>
            <a:pPr lvl="1">
              <a:buFont typeface="Courier New" pitchFamily="49" charset="0"/>
              <a:buChar char="o"/>
            </a:pPr>
            <a:r>
              <a:rPr lang="en-US" sz="1600" dirty="0" smtClean="0">
                <a:latin typeface="Calibri" pitchFamily="34" charset="0"/>
                <a:cs typeface="Calibri" pitchFamily="34" charset="0"/>
              </a:rPr>
              <a:t>Congressional briefs February-March 2011.  Strategy support by Louisiana Senator Mary Landrieu and Texas Congressman Gene Green.</a:t>
            </a:r>
          </a:p>
          <a:p>
            <a:r>
              <a:rPr lang="en-US" sz="1600" b="1" dirty="0" smtClean="0">
                <a:latin typeface="Calibri" pitchFamily="34" charset="0"/>
                <a:cs typeface="Calibri" pitchFamily="34" charset="0"/>
              </a:rPr>
              <a:t/>
            </a:r>
            <a:br>
              <a:rPr lang="en-US" sz="1600" b="1" dirty="0" smtClean="0">
                <a:latin typeface="Calibri" pitchFamily="34" charset="0"/>
                <a:cs typeface="Calibri" pitchFamily="34" charset="0"/>
              </a:rPr>
            </a:br>
            <a:r>
              <a:rPr lang="en-US" sz="1600" b="1" dirty="0" smtClean="0">
                <a:latin typeface="Calibri" pitchFamily="34" charset="0"/>
                <a:cs typeface="Calibri" pitchFamily="34" charset="0"/>
              </a:rPr>
              <a:t>Strategy</a:t>
            </a:r>
          </a:p>
          <a:p>
            <a:pPr lvl="1">
              <a:buFont typeface="Courier New" pitchFamily="49" charset="0"/>
              <a:buChar char="o"/>
            </a:pPr>
            <a:r>
              <a:rPr lang="en-US" sz="1600" dirty="0" smtClean="0">
                <a:latin typeface="Calibri" pitchFamily="34" charset="0"/>
                <a:cs typeface="Calibri" pitchFamily="34" charset="0"/>
              </a:rPr>
              <a:t>Use existing Sabine to Galveston funding to rescope the study to include the six counties of the upper Texas Coast at full federal expense.</a:t>
            </a:r>
          </a:p>
          <a:p>
            <a:pPr lvl="1">
              <a:buFont typeface="Courier New" pitchFamily="49" charset="0"/>
              <a:buChar char="o"/>
            </a:pPr>
            <a:endParaRPr lang="en-US" sz="1200" dirty="0" smtClean="0">
              <a:latin typeface="Calibri" pitchFamily="34" charset="0"/>
              <a:cs typeface="Calibri" pitchFamily="34" charset="0"/>
            </a:endParaRPr>
          </a:p>
          <a:p>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5" name="Rectangle 3"/>
          <p:cNvSpPr>
            <a:spLocks noGrp="1" noChangeArrowheads="1"/>
          </p:cNvSpPr>
          <p:nvPr>
            <p:ph type="title"/>
          </p:nvPr>
        </p:nvSpPr>
        <p:spPr>
          <a:xfrm>
            <a:off x="0" y="0"/>
            <a:ext cx="9144000" cy="838200"/>
          </a:xfrm>
          <a:gradFill>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0"/>
          </a:gradFill>
          <a:ln/>
          <a:effectLst>
            <a:outerShdw dist="35921" dir="2700000" algn="ctr" rotWithShape="0">
              <a:schemeClr val="tx1"/>
            </a:outerShdw>
          </a:effectLst>
        </p:spPr>
        <p:txBody>
          <a:bodyPr/>
          <a:lstStyle/>
          <a:p>
            <a:r>
              <a:rPr lang="en-US" sz="3200" b="1" dirty="0" smtClean="0">
                <a:solidFill>
                  <a:schemeClr val="tx1"/>
                </a:solidFill>
                <a:effectLst>
                  <a:outerShdw blurRad="38100" dist="38100" dir="2700000" algn="tl">
                    <a:srgbClr val="000000">
                      <a:alpha val="43137"/>
                    </a:srgbClr>
                  </a:outerShdw>
                </a:effectLst>
              </a:rPr>
              <a:t>SABINE PASS TO GALVESTON BAY </a:t>
            </a:r>
            <a:br>
              <a:rPr lang="en-US" sz="3200" b="1" dirty="0" smtClean="0">
                <a:solidFill>
                  <a:schemeClr val="tx1"/>
                </a:solidFill>
                <a:effectLst>
                  <a:outerShdw blurRad="38100" dist="38100" dir="2700000" algn="tl">
                    <a:srgbClr val="000000">
                      <a:alpha val="43137"/>
                    </a:srgbClr>
                  </a:outerShdw>
                </a:effectLst>
              </a:rPr>
            </a:br>
            <a:r>
              <a:rPr lang="en-US" sz="3200" b="1" dirty="0" smtClean="0">
                <a:solidFill>
                  <a:schemeClr val="tx1"/>
                </a:solidFill>
                <a:effectLst>
                  <a:outerShdw blurRad="38100" dist="38100" dir="2700000" algn="tl">
                    <a:srgbClr val="000000">
                      <a:alpha val="43137"/>
                    </a:srgbClr>
                  </a:outerShdw>
                </a:effectLst>
              </a:rPr>
              <a:t>STUDY GOALS</a:t>
            </a:r>
            <a:endParaRPr lang="en-US" sz="3200" b="1" dirty="0">
              <a:solidFill>
                <a:schemeClr val="tx1"/>
              </a:solidFill>
            </a:endParaRPr>
          </a:p>
        </p:txBody>
      </p:sp>
      <p:sp>
        <p:nvSpPr>
          <p:cNvPr id="8" name="Rectangle 7"/>
          <p:cNvSpPr/>
          <p:nvPr/>
        </p:nvSpPr>
        <p:spPr>
          <a:xfrm>
            <a:off x="304800" y="1246084"/>
            <a:ext cx="4876800" cy="4468916"/>
          </a:xfrm>
          <a:prstGeom prst="rect">
            <a:avLst/>
          </a:prstGeom>
        </p:spPr>
        <p:txBody>
          <a:bodyPr wrap="square">
            <a:spAutoFit/>
          </a:bodyPr>
          <a:lstStyle/>
          <a:p>
            <a:pPr>
              <a:lnSpc>
                <a:spcPct val="90000"/>
              </a:lnSpc>
              <a:buFont typeface="Courier New" pitchFamily="49" charset="0"/>
              <a:buChar char="o"/>
            </a:pPr>
            <a:r>
              <a:rPr lang="en-US" sz="2800" dirty="0" smtClean="0">
                <a:latin typeface="Calibri" pitchFamily="34" charset="0"/>
                <a:cs typeface="Calibri" pitchFamily="34" charset="0"/>
              </a:rPr>
              <a:t> Identify potential projects that:</a:t>
            </a:r>
          </a:p>
          <a:p>
            <a:pPr lvl="1">
              <a:lnSpc>
                <a:spcPct val="90000"/>
              </a:lnSpc>
              <a:buFont typeface="Courier New" pitchFamily="49" charset="0"/>
              <a:buChar char="o"/>
            </a:pPr>
            <a:r>
              <a:rPr lang="en-US" sz="2400" dirty="0" smtClean="0">
                <a:latin typeface="Calibri" pitchFamily="34" charset="0"/>
                <a:cs typeface="Calibri" pitchFamily="34" charset="0"/>
              </a:rPr>
              <a:t> Protect homes and industry</a:t>
            </a:r>
          </a:p>
          <a:p>
            <a:pPr lvl="1">
              <a:lnSpc>
                <a:spcPct val="90000"/>
              </a:lnSpc>
              <a:buFont typeface="Courier New" pitchFamily="49" charset="0"/>
              <a:buChar char="o"/>
            </a:pPr>
            <a:r>
              <a:rPr lang="en-US" sz="2400" dirty="0" smtClean="0">
                <a:latin typeface="Calibri" pitchFamily="34" charset="0"/>
                <a:cs typeface="Calibri" pitchFamily="34" charset="0"/>
              </a:rPr>
              <a:t> Protect economy</a:t>
            </a:r>
          </a:p>
          <a:p>
            <a:pPr lvl="1">
              <a:lnSpc>
                <a:spcPct val="90000"/>
              </a:lnSpc>
              <a:buFont typeface="Courier New" pitchFamily="49" charset="0"/>
              <a:buChar char="o"/>
            </a:pPr>
            <a:r>
              <a:rPr lang="en-US" sz="2400" dirty="0" smtClean="0">
                <a:latin typeface="Calibri" pitchFamily="34" charset="0"/>
                <a:cs typeface="Calibri" pitchFamily="34" charset="0"/>
              </a:rPr>
              <a:t> Protect environment and  </a:t>
            </a:r>
          </a:p>
          <a:p>
            <a:pPr lvl="1">
              <a:lnSpc>
                <a:spcPct val="90000"/>
              </a:lnSpc>
            </a:pPr>
            <a:r>
              <a:rPr lang="en-US" sz="2400" dirty="0" smtClean="0">
                <a:latin typeface="Calibri" pitchFamily="34" charset="0"/>
                <a:cs typeface="Calibri" pitchFamily="34" charset="0"/>
              </a:rPr>
              <a:t>    natural resources</a:t>
            </a:r>
          </a:p>
          <a:p>
            <a:pPr>
              <a:lnSpc>
                <a:spcPct val="90000"/>
              </a:lnSpc>
              <a:buFont typeface="Courier New" pitchFamily="49" charset="0"/>
              <a:buChar char="o"/>
            </a:pPr>
            <a:endParaRPr lang="en-US" sz="2400" dirty="0" smtClean="0">
              <a:latin typeface="Calibri" pitchFamily="34" charset="0"/>
              <a:cs typeface="Calibri" pitchFamily="34" charset="0"/>
            </a:endParaRPr>
          </a:p>
          <a:p>
            <a:pPr>
              <a:lnSpc>
                <a:spcPct val="90000"/>
              </a:lnSpc>
              <a:buFont typeface="Courier New" pitchFamily="49" charset="0"/>
              <a:buChar char="o"/>
            </a:pPr>
            <a:r>
              <a:rPr lang="en-US" sz="2800" dirty="0" smtClean="0">
                <a:latin typeface="Calibri" pitchFamily="34" charset="0"/>
                <a:cs typeface="Calibri" pitchFamily="34" charset="0"/>
              </a:rPr>
              <a:t> Identify near-term projects to </a:t>
            </a:r>
          </a:p>
          <a:p>
            <a:pPr>
              <a:lnSpc>
                <a:spcPct val="90000"/>
              </a:lnSpc>
            </a:pPr>
            <a:r>
              <a:rPr lang="en-US" sz="2800" dirty="0" smtClean="0">
                <a:latin typeface="Calibri" pitchFamily="34" charset="0"/>
                <a:cs typeface="Calibri" pitchFamily="34" charset="0"/>
              </a:rPr>
              <a:t>   realize immediate benefits </a:t>
            </a:r>
          </a:p>
          <a:p>
            <a:pPr>
              <a:lnSpc>
                <a:spcPct val="90000"/>
              </a:lnSpc>
              <a:buFont typeface="Courier New" pitchFamily="49" charset="0"/>
              <a:buChar char="o"/>
            </a:pPr>
            <a:endParaRPr lang="en-US" sz="2800" dirty="0" smtClean="0">
              <a:latin typeface="Calibri" pitchFamily="34" charset="0"/>
              <a:cs typeface="Calibri" pitchFamily="34" charset="0"/>
            </a:endParaRPr>
          </a:p>
          <a:p>
            <a:pPr>
              <a:lnSpc>
                <a:spcPct val="90000"/>
              </a:lnSpc>
              <a:buFont typeface="Courier New" pitchFamily="49" charset="0"/>
              <a:buChar char="o"/>
            </a:pPr>
            <a:r>
              <a:rPr lang="en-US" sz="2800" dirty="0" smtClean="0">
                <a:latin typeface="Calibri" pitchFamily="34" charset="0"/>
                <a:cs typeface="Calibri" pitchFamily="34" charset="0"/>
              </a:rPr>
              <a:t> Develop a sustainable long- </a:t>
            </a:r>
          </a:p>
          <a:p>
            <a:pPr>
              <a:lnSpc>
                <a:spcPct val="90000"/>
              </a:lnSpc>
            </a:pPr>
            <a:r>
              <a:rPr lang="en-US" sz="2800" dirty="0" smtClean="0">
                <a:latin typeface="Calibri" pitchFamily="34" charset="0"/>
                <a:cs typeface="Calibri" pitchFamily="34" charset="0"/>
              </a:rPr>
              <a:t>   term comprehensive plan</a:t>
            </a:r>
          </a:p>
        </p:txBody>
      </p:sp>
      <p:sp>
        <p:nvSpPr>
          <p:cNvPr id="4" name="Rectangle 2"/>
          <p:cNvSpPr txBox="1">
            <a:spLocks noChangeArrowheads="1"/>
          </p:cNvSpPr>
          <p:nvPr/>
        </p:nvSpPr>
        <p:spPr bwMode="auto">
          <a:xfrm>
            <a:off x="0" y="0"/>
            <a:ext cx="9144000" cy="990600"/>
          </a:xfrm>
          <a:prstGeom prst="rect">
            <a:avLst/>
          </a:prstGeom>
          <a:gradFill>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0"/>
          </a:gradFill>
          <a:ln w="9525">
            <a:noFill/>
            <a:miter lim="800000"/>
            <a:headEnd/>
            <a:tailEnd/>
          </a:ln>
          <a:effectLst>
            <a:outerShdw dist="35921" dir="2700000" algn="ctr" rotWithShape="0">
              <a:schemeClr val="tx1"/>
            </a:outerShdw>
          </a:effectLst>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3300" b="1"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j-lt"/>
                <a:ea typeface="+mj-ea"/>
                <a:cs typeface="+mj-cs"/>
              </a:rPr>
              <a:t>SABINE PASS TO GALVESTON</a:t>
            </a:r>
            <a:r>
              <a:rPr kumimoji="0" lang="en-US" sz="3300" b="1" i="0" u="none" strike="noStrike" kern="0" cap="none" spc="0" normalizeH="0" noProof="0" dirty="0" smtClean="0">
                <a:ln>
                  <a:noFill/>
                </a:ln>
                <a:solidFill>
                  <a:schemeClr val="tx1"/>
                </a:solidFill>
                <a:effectLst>
                  <a:outerShdw blurRad="38100" dist="38100" dir="2700000" algn="tl">
                    <a:srgbClr val="000000">
                      <a:alpha val="43137"/>
                    </a:srgbClr>
                  </a:outerShdw>
                </a:effectLst>
                <a:uLnTx/>
                <a:uFillTx/>
                <a:latin typeface="+mj-lt"/>
                <a:ea typeface="+mj-ea"/>
                <a:cs typeface="+mj-cs"/>
              </a:rPr>
              <a:t> BAY STUDY GOALS</a:t>
            </a:r>
            <a:endParaRPr kumimoji="0" lang="en-US" sz="3300" b="1" i="0" u="none" strike="noStrike" kern="0" cap="none" spc="0" normalizeH="0" baseline="0" noProof="0" dirty="0">
              <a:ln>
                <a:noFill/>
              </a:ln>
              <a:solidFill>
                <a:schemeClr val="tx1"/>
              </a:solidFill>
              <a:effectLst>
                <a:outerShdw blurRad="38100" dist="38100" dir="2700000" algn="tl">
                  <a:srgbClr val="000000">
                    <a:alpha val="43137"/>
                  </a:srgbClr>
                </a:outerShdw>
              </a:effectLst>
              <a:uLnTx/>
              <a:uFillTx/>
              <a:latin typeface="+mj-lt"/>
              <a:ea typeface="+mj-ea"/>
              <a:cs typeface="+mj-cs"/>
            </a:endParaRPr>
          </a:p>
        </p:txBody>
      </p:sp>
      <p:sp>
        <p:nvSpPr>
          <p:cNvPr id="5" name="TextBox 4"/>
          <p:cNvSpPr txBox="1"/>
          <p:nvPr/>
        </p:nvSpPr>
        <p:spPr>
          <a:xfrm>
            <a:off x="5486400" y="1295400"/>
            <a:ext cx="3505200" cy="2400657"/>
          </a:xfrm>
          <a:prstGeom prst="rect">
            <a:avLst/>
          </a:prstGeom>
          <a:solidFill>
            <a:srgbClr val="FFC000"/>
          </a:solidFill>
          <a:ln w="38100">
            <a:solidFill>
              <a:schemeClr val="tx1"/>
            </a:solidFill>
          </a:ln>
        </p:spPr>
        <p:txBody>
          <a:bodyPr wrap="square" rtlCol="0">
            <a:spAutoFit/>
          </a:bodyPr>
          <a:lstStyle/>
          <a:p>
            <a:pPr algn="ctr"/>
            <a:r>
              <a:rPr lang="en-US" sz="2500" b="1" u="sng" dirty="0" smtClean="0">
                <a:effectLst>
                  <a:outerShdw blurRad="38100" dist="38100" dir="2700000" algn="tl">
                    <a:srgbClr val="000000">
                      <a:alpha val="43137"/>
                    </a:srgbClr>
                  </a:outerShdw>
                </a:effectLst>
              </a:rPr>
              <a:t>Actions</a:t>
            </a:r>
          </a:p>
          <a:p>
            <a:pPr algn="ctr"/>
            <a:endParaRPr lang="en-US" sz="2500" b="1" dirty="0" smtClean="0">
              <a:effectLst>
                <a:outerShdw blurRad="38100" dist="38100" dir="2700000" algn="tl">
                  <a:srgbClr val="000000">
                    <a:alpha val="43137"/>
                  </a:srgbClr>
                </a:outerShdw>
              </a:effectLst>
            </a:endParaRPr>
          </a:p>
          <a:p>
            <a:pPr>
              <a:buFont typeface="Arial" pitchFamily="34" charset="0"/>
              <a:buChar char="•"/>
            </a:pPr>
            <a:r>
              <a:rPr lang="en-US" sz="2000" dirty="0" smtClean="0"/>
              <a:t>4 public scoping meetings</a:t>
            </a:r>
          </a:p>
          <a:p>
            <a:pPr>
              <a:buFont typeface="Arial" pitchFamily="34" charset="0"/>
              <a:buChar char="•"/>
            </a:pPr>
            <a:r>
              <a:rPr lang="en-US" sz="2000" dirty="0" smtClean="0"/>
              <a:t>Currently reviewing and evaluation comments</a:t>
            </a:r>
          </a:p>
          <a:p>
            <a:pPr>
              <a:buFont typeface="Arial" pitchFamily="34" charset="0"/>
              <a:buChar char="•"/>
            </a:pPr>
            <a:r>
              <a:rPr lang="en-US" sz="2000" dirty="0" smtClean="0"/>
              <a:t>Will update Project Management Plan</a:t>
            </a:r>
            <a:endParaRPr lang="en-US" sz="2000"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2"/>
          <p:cNvSpPr>
            <a:spLocks noGrp="1" noChangeArrowheads="1"/>
          </p:cNvSpPr>
          <p:nvPr>
            <p:ph type="body" idx="1"/>
          </p:nvPr>
        </p:nvSpPr>
        <p:spPr>
          <a:xfrm>
            <a:off x="304800" y="1447800"/>
            <a:ext cx="8420100" cy="5867400"/>
          </a:xfrm>
        </p:spPr>
        <p:txBody>
          <a:bodyPr/>
          <a:lstStyle/>
          <a:p>
            <a:pPr marL="609600" indent="-609600">
              <a:lnSpc>
                <a:spcPct val="80000"/>
              </a:lnSpc>
              <a:buFont typeface="Courier New" pitchFamily="49" charset="0"/>
              <a:buChar char="o"/>
            </a:pPr>
            <a:r>
              <a:rPr lang="en-US" sz="2800" dirty="0" smtClean="0">
                <a:latin typeface="Calibri" pitchFamily="34" charset="0"/>
                <a:cs typeface="Calibri" pitchFamily="34" charset="0"/>
              </a:rPr>
              <a:t>Original study authorized in 2001</a:t>
            </a:r>
          </a:p>
          <a:p>
            <a:pPr marL="609600" indent="-609600">
              <a:lnSpc>
                <a:spcPct val="80000"/>
              </a:lnSpc>
              <a:buFont typeface="Courier New" pitchFamily="49" charset="0"/>
              <a:buChar char="o"/>
            </a:pPr>
            <a:endParaRPr lang="en-US" sz="1000" dirty="0" smtClean="0">
              <a:latin typeface="Calibri" pitchFamily="34" charset="0"/>
              <a:cs typeface="Calibri" pitchFamily="34" charset="0"/>
            </a:endParaRPr>
          </a:p>
          <a:p>
            <a:pPr marL="609600" indent="-609600">
              <a:lnSpc>
                <a:spcPct val="80000"/>
              </a:lnSpc>
              <a:buFont typeface="Courier New" pitchFamily="49" charset="0"/>
              <a:buChar char="o"/>
            </a:pPr>
            <a:r>
              <a:rPr lang="en-US" sz="2800" dirty="0" smtClean="0">
                <a:latin typeface="Calibri" pitchFamily="34" charset="0"/>
                <a:cs typeface="Calibri" pitchFamily="34" charset="0"/>
              </a:rPr>
              <a:t>Focused on shoreline erosion and ecosystem restoration in Galveston and Jefferson counties</a:t>
            </a:r>
          </a:p>
          <a:p>
            <a:pPr marL="609600" indent="-609600">
              <a:lnSpc>
                <a:spcPct val="80000"/>
              </a:lnSpc>
              <a:buFont typeface="Courier New" pitchFamily="49" charset="0"/>
              <a:buChar char="o"/>
            </a:pPr>
            <a:endParaRPr lang="en-US" sz="1000" dirty="0" smtClean="0">
              <a:latin typeface="Calibri" pitchFamily="34" charset="0"/>
              <a:cs typeface="Calibri" pitchFamily="34" charset="0"/>
            </a:endParaRPr>
          </a:p>
          <a:p>
            <a:pPr marL="609600" indent="-609600">
              <a:lnSpc>
                <a:spcPct val="80000"/>
              </a:lnSpc>
              <a:buFont typeface="Courier New" pitchFamily="49" charset="0"/>
              <a:buChar char="o"/>
            </a:pPr>
            <a:r>
              <a:rPr lang="en-US" sz="2800" dirty="0" smtClean="0">
                <a:latin typeface="Calibri" pitchFamily="34" charset="0"/>
                <a:cs typeface="Calibri" pitchFamily="34" charset="0"/>
              </a:rPr>
              <a:t>Study put on hold after Hurricane Ike</a:t>
            </a:r>
          </a:p>
          <a:p>
            <a:pPr marL="609600" indent="-609600">
              <a:lnSpc>
                <a:spcPct val="80000"/>
              </a:lnSpc>
              <a:buFont typeface="Courier New" pitchFamily="49" charset="0"/>
              <a:buChar char="o"/>
            </a:pPr>
            <a:endParaRPr lang="en-US" sz="1000" dirty="0" smtClean="0">
              <a:latin typeface="Calibri" pitchFamily="34" charset="0"/>
              <a:cs typeface="Calibri" pitchFamily="34" charset="0"/>
            </a:endParaRPr>
          </a:p>
          <a:p>
            <a:pPr marL="609600" indent="-609600">
              <a:lnSpc>
                <a:spcPct val="80000"/>
              </a:lnSpc>
              <a:buFont typeface="Courier New" pitchFamily="49" charset="0"/>
              <a:buChar char="o"/>
            </a:pPr>
            <a:r>
              <a:rPr lang="en-US" sz="2800" dirty="0" smtClean="0">
                <a:latin typeface="Calibri" pitchFamily="34" charset="0"/>
                <a:cs typeface="Calibri" pitchFamily="34" charset="0"/>
              </a:rPr>
              <a:t>In 2011 Texas General Land Office stepped up to be new non-federal sponsor</a:t>
            </a:r>
          </a:p>
          <a:p>
            <a:pPr marL="609600" indent="-609600">
              <a:lnSpc>
                <a:spcPct val="80000"/>
              </a:lnSpc>
              <a:buFont typeface="Courier New" pitchFamily="49" charset="0"/>
              <a:buChar char="o"/>
            </a:pPr>
            <a:endParaRPr lang="en-US" sz="1000" dirty="0" smtClean="0">
              <a:latin typeface="Calibri" pitchFamily="34" charset="0"/>
              <a:cs typeface="Calibri" pitchFamily="34" charset="0"/>
            </a:endParaRPr>
          </a:p>
          <a:p>
            <a:pPr marL="609600" indent="-609600">
              <a:lnSpc>
                <a:spcPct val="80000"/>
              </a:lnSpc>
              <a:buFont typeface="Courier New" pitchFamily="49" charset="0"/>
              <a:buChar char="o"/>
            </a:pPr>
            <a:r>
              <a:rPr lang="en-US" sz="2800" dirty="0" smtClean="0">
                <a:latin typeface="Calibri" pitchFamily="34" charset="0"/>
                <a:cs typeface="Calibri" pitchFamily="34" charset="0"/>
              </a:rPr>
              <a:t>Currently re-scoping study to include the six county region of the Upper Texas coast and to include storm surge</a:t>
            </a:r>
            <a:r>
              <a:rPr lang="en-US" sz="2400" dirty="0" smtClean="0">
                <a:latin typeface="Calibri" pitchFamily="34" charset="0"/>
                <a:cs typeface="Calibri" pitchFamily="34" charset="0"/>
              </a:rPr>
              <a:t> </a:t>
            </a:r>
            <a:endParaRPr lang="en-US" sz="2400" dirty="0">
              <a:latin typeface="Calibri" pitchFamily="34" charset="0"/>
              <a:cs typeface="Calibri" pitchFamily="34" charset="0"/>
            </a:endParaRPr>
          </a:p>
        </p:txBody>
      </p:sp>
      <p:sp>
        <p:nvSpPr>
          <p:cNvPr id="140291" name="Rectangle 3"/>
          <p:cNvSpPr>
            <a:spLocks noGrp="1" noChangeArrowheads="1"/>
          </p:cNvSpPr>
          <p:nvPr>
            <p:ph type="title"/>
          </p:nvPr>
        </p:nvSpPr>
        <p:spPr>
          <a:xfrm>
            <a:off x="0" y="0"/>
            <a:ext cx="9144000" cy="990600"/>
          </a:xfrm>
          <a:gradFill>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0"/>
          </a:gradFill>
          <a:ln/>
          <a:effectLst>
            <a:outerShdw dist="35921" dir="2700000" algn="ctr" rotWithShape="0">
              <a:schemeClr val="tx1"/>
            </a:outerShdw>
          </a:effectLst>
        </p:spPr>
        <p:txBody>
          <a:bodyPr/>
          <a:lstStyle/>
          <a:p>
            <a:r>
              <a:rPr lang="en-US" sz="3200" b="1" dirty="0" smtClean="0">
                <a:solidFill>
                  <a:schemeClr val="tx1"/>
                </a:solidFill>
                <a:effectLst>
                  <a:outerShdw blurRad="38100" dist="38100" dir="2700000" algn="tl">
                    <a:srgbClr val="000000">
                      <a:alpha val="43137"/>
                    </a:srgbClr>
                  </a:outerShdw>
                </a:effectLst>
              </a:rPr>
              <a:t>SABINE PASS TO GALVESTON BAY </a:t>
            </a:r>
            <a:br>
              <a:rPr lang="en-US" sz="3200" b="1" dirty="0" smtClean="0">
                <a:solidFill>
                  <a:schemeClr val="tx1"/>
                </a:solidFill>
                <a:effectLst>
                  <a:outerShdw blurRad="38100" dist="38100" dir="2700000" algn="tl">
                    <a:srgbClr val="000000">
                      <a:alpha val="43137"/>
                    </a:srgbClr>
                  </a:outerShdw>
                </a:effectLst>
              </a:rPr>
            </a:br>
            <a:r>
              <a:rPr lang="en-US" sz="3200" b="1" dirty="0" smtClean="0">
                <a:solidFill>
                  <a:schemeClr val="tx1"/>
                </a:solidFill>
                <a:effectLst>
                  <a:outerShdw blurRad="38100" dist="38100" dir="2700000" algn="tl">
                    <a:srgbClr val="000000">
                      <a:alpha val="43137"/>
                    </a:srgbClr>
                  </a:outerShdw>
                </a:effectLst>
              </a:rPr>
              <a:t>STUDY BACKGROUND</a:t>
            </a:r>
            <a:endParaRPr lang="en-US" sz="3200" b="1" dirty="0">
              <a:solidFill>
                <a:schemeClr val="tx1"/>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subTitle" idx="1"/>
          </p:nvPr>
        </p:nvSpPr>
        <p:spPr>
          <a:xfrm>
            <a:off x="0" y="0"/>
            <a:ext cx="9144000" cy="838200"/>
          </a:xfrm>
          <a:gradFill>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0"/>
          </a:gradFill>
          <a:effectLst>
            <a:outerShdw dist="35921" dir="2700000" algn="ctr" rotWithShape="0">
              <a:schemeClr val="tx1"/>
            </a:outerShdw>
          </a:effectLst>
        </p:spPr>
        <p:txBody>
          <a:bodyPr/>
          <a:lstStyle/>
          <a:p>
            <a:pPr>
              <a:spcBef>
                <a:spcPts val="0"/>
              </a:spcBef>
            </a:pPr>
            <a:r>
              <a:rPr lang="en-US" sz="3600" b="1" dirty="0" smtClean="0">
                <a:effectLst>
                  <a:outerShdw blurRad="38100" dist="38100" dir="2700000" algn="tl">
                    <a:srgbClr val="000000">
                      <a:alpha val="43137"/>
                    </a:srgbClr>
                  </a:outerShdw>
                </a:effectLst>
              </a:rPr>
              <a:t>SIX-COUNTY REGIONAL STUDY AREA</a:t>
            </a:r>
            <a:endParaRPr lang="en-US" sz="3600" dirty="0">
              <a:effectLst>
                <a:outerShdw blurRad="38100" dist="38100" dir="2700000" algn="tl">
                  <a:srgbClr val="000000">
                    <a:alpha val="43137"/>
                  </a:srgbClr>
                </a:outerShdw>
              </a:effectLst>
            </a:endParaRPr>
          </a:p>
        </p:txBody>
      </p:sp>
      <p:pic>
        <p:nvPicPr>
          <p:cNvPr id="94211" name="Picture 3"/>
          <p:cNvPicPr>
            <a:picLocks noChangeAspect="1" noChangeArrowheads="1"/>
          </p:cNvPicPr>
          <p:nvPr/>
        </p:nvPicPr>
        <p:blipFill>
          <a:blip r:embed="rId3" cstate="print"/>
          <a:stretch>
            <a:fillRect/>
          </a:stretch>
        </p:blipFill>
        <p:spPr bwMode="auto">
          <a:xfrm>
            <a:off x="1156263" y="1066800"/>
            <a:ext cx="6602874" cy="5105400"/>
          </a:xfrm>
          <a:prstGeom prst="rect">
            <a:avLst/>
          </a:prstGeom>
          <a:ln w="88900" cap="sq" cmpd="thickThin">
            <a:solidFill>
              <a:srgbClr val="000000"/>
            </a:solidFill>
            <a:prstDash val="solid"/>
            <a:miter lim="800000"/>
          </a:ln>
          <a:effectLst>
            <a:innerShdw blurRad="76200">
              <a:srgbClr val="000000"/>
            </a:innerShdw>
          </a:effectLst>
        </p:spPr>
      </p:pic>
      <p:sp>
        <p:nvSpPr>
          <p:cNvPr id="6" name="TextBox 5"/>
          <p:cNvSpPr txBox="1"/>
          <p:nvPr/>
        </p:nvSpPr>
        <p:spPr>
          <a:xfrm>
            <a:off x="3124200" y="4648200"/>
            <a:ext cx="4419600" cy="1126462"/>
          </a:xfrm>
          <a:prstGeom prst="rect">
            <a:avLst/>
          </a:prstGeom>
          <a:noFill/>
        </p:spPr>
        <p:txBody>
          <a:bodyPr wrap="square" rtlCol="0">
            <a:spAutoFit/>
          </a:bodyPr>
          <a:lstStyle/>
          <a:p>
            <a:pPr lvl="1">
              <a:lnSpc>
                <a:spcPct val="80000"/>
              </a:lnSpc>
            </a:pPr>
            <a:r>
              <a:rPr lang="en-US" b="1" dirty="0" smtClean="0"/>
              <a:t>Current population: 5,066,200 </a:t>
            </a:r>
          </a:p>
          <a:p>
            <a:pPr lvl="1">
              <a:lnSpc>
                <a:spcPct val="80000"/>
              </a:lnSpc>
            </a:pPr>
            <a:endParaRPr lang="en-US" b="1" dirty="0" smtClean="0"/>
          </a:p>
          <a:p>
            <a:pPr lvl="1">
              <a:lnSpc>
                <a:spcPct val="80000"/>
              </a:lnSpc>
            </a:pPr>
            <a:r>
              <a:rPr lang="en-US" b="1" dirty="0" smtClean="0"/>
              <a:t>Projected population in 50 years: 9,321,800</a:t>
            </a:r>
          </a:p>
          <a:p>
            <a:pPr lvl="1">
              <a:lnSpc>
                <a:spcPct val="80000"/>
              </a:lnSpc>
            </a:pPr>
            <a:endParaRPr lang="en-US" sz="1200" b="1" dirty="0" smtClean="0"/>
          </a:p>
        </p:txBody>
      </p:sp>
      <p:sp>
        <p:nvSpPr>
          <p:cNvPr id="5" name="Rectangle 2"/>
          <p:cNvSpPr txBox="1">
            <a:spLocks noChangeArrowheads="1"/>
          </p:cNvSpPr>
          <p:nvPr/>
        </p:nvSpPr>
        <p:spPr bwMode="auto">
          <a:xfrm>
            <a:off x="0" y="0"/>
            <a:ext cx="9144000" cy="990600"/>
          </a:xfrm>
          <a:prstGeom prst="rect">
            <a:avLst/>
          </a:prstGeom>
          <a:gradFill>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0"/>
          </a:gradFill>
          <a:ln w="9525">
            <a:noFill/>
            <a:miter lim="800000"/>
            <a:headEnd/>
            <a:tailEnd/>
          </a:ln>
          <a:effectLst>
            <a:outerShdw dist="35921" dir="2700000" algn="ctr" rotWithShape="0">
              <a:schemeClr val="tx1"/>
            </a:outerShdw>
          </a:effectLst>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3600" b="1"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j-lt"/>
                <a:ea typeface="+mj-ea"/>
                <a:cs typeface="+mj-cs"/>
              </a:rPr>
              <a:t>SIX-COUNTY REGIONAL STUDY AREA</a:t>
            </a:r>
            <a:endParaRPr kumimoji="0" lang="en-US" sz="3600" b="1" i="0" u="none" strike="noStrike" kern="0" cap="none" spc="0" normalizeH="0" baseline="0" noProof="0" dirty="0">
              <a:ln>
                <a:noFill/>
              </a:ln>
              <a:solidFill>
                <a:schemeClr val="tx1"/>
              </a:solidFill>
              <a:effectLst>
                <a:outerShdw blurRad="38100" dist="38100" dir="2700000" algn="tl">
                  <a:srgbClr val="000000">
                    <a:alpha val="43137"/>
                  </a:srgbClr>
                </a:outerShdw>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2"/>
          <p:cNvSpPr>
            <a:spLocks noGrp="1" noChangeArrowheads="1"/>
          </p:cNvSpPr>
          <p:nvPr>
            <p:ph type="title"/>
          </p:nvPr>
        </p:nvSpPr>
        <p:spPr>
          <a:xfrm>
            <a:off x="0" y="-76200"/>
            <a:ext cx="9144000" cy="914400"/>
          </a:xfrm>
          <a:gradFill>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0"/>
          </a:gradFill>
          <a:effectLst>
            <a:outerShdw dist="35921" dir="2700000" algn="ctr" rotWithShape="0">
              <a:schemeClr val="tx1"/>
            </a:outerShdw>
          </a:effectLst>
        </p:spPr>
        <p:txBody>
          <a:bodyPr/>
          <a:lstStyle/>
          <a:p>
            <a:r>
              <a:rPr lang="en-US" sz="3600" b="1" dirty="0" smtClean="0">
                <a:solidFill>
                  <a:schemeClr val="tx1"/>
                </a:solidFill>
                <a:effectLst>
                  <a:outerShdw blurRad="38100" dist="38100" dir="2700000" algn="tl">
                    <a:srgbClr val="000000">
                      <a:alpha val="43137"/>
                    </a:srgbClr>
                  </a:outerShdw>
                </a:effectLst>
              </a:rPr>
              <a:t>THREAT TO HEALTH AND WELL BEING</a:t>
            </a:r>
          </a:p>
        </p:txBody>
      </p:sp>
      <p:pic>
        <p:nvPicPr>
          <p:cNvPr id="4" name="Picture 3" descr="track map.png"/>
          <p:cNvPicPr>
            <a:picLocks noChangeAspect="1"/>
          </p:cNvPicPr>
          <p:nvPr/>
        </p:nvPicPr>
        <p:blipFill>
          <a:blip r:embed="rId3" cstate="print"/>
          <a:stretch>
            <a:fillRect/>
          </a:stretch>
        </p:blipFill>
        <p:spPr>
          <a:xfrm>
            <a:off x="4724400" y="2438400"/>
            <a:ext cx="4238068" cy="3124201"/>
          </a:xfrm>
          <a:prstGeom prst="rect">
            <a:avLst/>
          </a:prstGeom>
          <a:ln>
            <a:noFill/>
          </a:ln>
          <a:effectLst>
            <a:softEdge rad="112500"/>
          </a:effectLst>
        </p:spPr>
      </p:pic>
      <p:sp>
        <p:nvSpPr>
          <p:cNvPr id="9" name="TextBox 8"/>
          <p:cNvSpPr txBox="1"/>
          <p:nvPr/>
        </p:nvSpPr>
        <p:spPr>
          <a:xfrm>
            <a:off x="228600" y="1828800"/>
            <a:ext cx="4724400" cy="1631216"/>
          </a:xfrm>
          <a:prstGeom prst="rect">
            <a:avLst/>
          </a:prstGeom>
          <a:noFill/>
        </p:spPr>
        <p:txBody>
          <a:bodyPr wrap="square" rtlCol="0">
            <a:spAutoFit/>
          </a:bodyPr>
          <a:lstStyle/>
          <a:p>
            <a:pPr>
              <a:buFont typeface="Wingdings" pitchFamily="2" charset="2"/>
              <a:buChar char="§"/>
            </a:pPr>
            <a:r>
              <a:rPr lang="en-US" dirty="0" smtClean="0">
                <a:latin typeface="Calibri" pitchFamily="34" charset="0"/>
                <a:cs typeface="Calibri" pitchFamily="34" charset="0"/>
              </a:rPr>
              <a:t> </a:t>
            </a:r>
            <a:r>
              <a:rPr lang="en-US" sz="2000" b="1" dirty="0" smtClean="0">
                <a:latin typeface="Calibri" pitchFamily="34" charset="0"/>
                <a:cs typeface="Calibri" pitchFamily="34" charset="0"/>
              </a:rPr>
              <a:t>2008 Hurricane Ike</a:t>
            </a:r>
          </a:p>
          <a:p>
            <a:pPr lvl="1">
              <a:buFont typeface="Arial" pitchFamily="34" charset="0"/>
              <a:buChar char="•"/>
            </a:pPr>
            <a:r>
              <a:rPr lang="en-US" sz="2000" dirty="0" smtClean="0">
                <a:latin typeface="Calibri" pitchFamily="34" charset="0"/>
                <a:cs typeface="Calibri" pitchFamily="34" charset="0"/>
              </a:rPr>
              <a:t> 3</a:t>
            </a:r>
            <a:r>
              <a:rPr lang="en-US" sz="2000" baseline="30000" dirty="0" smtClean="0">
                <a:latin typeface="Calibri" pitchFamily="34" charset="0"/>
                <a:cs typeface="Calibri" pitchFamily="34" charset="0"/>
              </a:rPr>
              <a:t>rd</a:t>
            </a:r>
            <a:r>
              <a:rPr lang="en-US" sz="2000" dirty="0" smtClean="0">
                <a:latin typeface="Calibri" pitchFamily="34" charset="0"/>
                <a:cs typeface="Calibri" pitchFamily="34" charset="0"/>
              </a:rPr>
              <a:t> most destructive in U.S. history</a:t>
            </a:r>
          </a:p>
          <a:p>
            <a:pPr lvl="1">
              <a:buFont typeface="Arial" pitchFamily="34" charset="0"/>
              <a:buChar char="•"/>
            </a:pPr>
            <a:r>
              <a:rPr lang="en-US" sz="2000" dirty="0" smtClean="0">
                <a:latin typeface="Calibri" pitchFamily="34" charset="0"/>
                <a:cs typeface="Calibri" pitchFamily="34" charset="0"/>
              </a:rPr>
              <a:t> 112 deaths</a:t>
            </a:r>
          </a:p>
          <a:p>
            <a:pPr lvl="1">
              <a:buFont typeface="Arial" pitchFamily="34" charset="0"/>
              <a:buChar char="•"/>
            </a:pPr>
            <a:r>
              <a:rPr lang="en-US" sz="2000" dirty="0" smtClean="0">
                <a:latin typeface="Calibri" pitchFamily="34" charset="0"/>
                <a:cs typeface="Calibri" pitchFamily="34" charset="0"/>
              </a:rPr>
              <a:t> Thousands of homes destroyed</a:t>
            </a:r>
          </a:p>
          <a:p>
            <a:pPr lvl="1">
              <a:buFont typeface="Arial" pitchFamily="34" charset="0"/>
              <a:buChar char="•"/>
            </a:pPr>
            <a:r>
              <a:rPr lang="en-US" sz="2000" dirty="0" smtClean="0">
                <a:latin typeface="Calibri" pitchFamily="34" charset="0"/>
                <a:cs typeface="Calibri" pitchFamily="34" charset="0"/>
              </a:rPr>
              <a:t> $27 billion in losses</a:t>
            </a:r>
            <a:endParaRPr lang="en-US" sz="2000" dirty="0">
              <a:latin typeface="Calibri" pitchFamily="34" charset="0"/>
              <a:cs typeface="Calibri" pitchFamily="34" charset="0"/>
            </a:endParaRPr>
          </a:p>
        </p:txBody>
      </p:sp>
      <p:sp>
        <p:nvSpPr>
          <p:cNvPr id="10" name="TextBox 9"/>
          <p:cNvSpPr txBox="1"/>
          <p:nvPr/>
        </p:nvSpPr>
        <p:spPr>
          <a:xfrm>
            <a:off x="0" y="986135"/>
            <a:ext cx="9144000" cy="461665"/>
          </a:xfrm>
          <a:prstGeom prst="rect">
            <a:avLst/>
          </a:prstGeom>
          <a:noFill/>
        </p:spPr>
        <p:txBody>
          <a:bodyPr wrap="square" rtlCol="0">
            <a:spAutoFit/>
          </a:bodyPr>
          <a:lstStyle/>
          <a:p>
            <a:r>
              <a:rPr lang="en-US" sz="2400" b="1" dirty="0" smtClean="0">
                <a:latin typeface="Calibri" pitchFamily="34" charset="0"/>
                <a:cs typeface="Calibri" pitchFamily="34" charset="0"/>
              </a:rPr>
              <a:t>Since 1854: </a:t>
            </a:r>
            <a:r>
              <a:rPr lang="en-US" sz="2200" b="1" dirty="0" smtClean="0">
                <a:latin typeface="Calibri" pitchFamily="34" charset="0"/>
                <a:cs typeface="Calibri" pitchFamily="34" charset="0"/>
              </a:rPr>
              <a:t>61 tropical storms have hit the Upper Texas Coast</a:t>
            </a:r>
            <a:endParaRPr lang="en-US" sz="2200" b="1" dirty="0">
              <a:latin typeface="Calibri" pitchFamily="34" charset="0"/>
              <a:cs typeface="Calibri" pitchFamily="34" charset="0"/>
            </a:endParaRPr>
          </a:p>
        </p:txBody>
      </p:sp>
      <p:sp>
        <p:nvSpPr>
          <p:cNvPr id="8" name="TextBox 7"/>
          <p:cNvSpPr txBox="1"/>
          <p:nvPr/>
        </p:nvSpPr>
        <p:spPr>
          <a:xfrm>
            <a:off x="228600" y="3505200"/>
            <a:ext cx="4334072" cy="2554545"/>
          </a:xfrm>
          <a:prstGeom prst="rect">
            <a:avLst/>
          </a:prstGeom>
          <a:noFill/>
        </p:spPr>
        <p:txBody>
          <a:bodyPr wrap="none" rtlCol="0">
            <a:spAutoFit/>
          </a:bodyPr>
          <a:lstStyle/>
          <a:p>
            <a:pPr>
              <a:buFont typeface="Wingdings" pitchFamily="2" charset="2"/>
              <a:buChar char="§"/>
            </a:pPr>
            <a:r>
              <a:rPr lang="en-US" b="1" dirty="0" smtClean="0">
                <a:latin typeface="Calibri" pitchFamily="34" charset="0"/>
                <a:cs typeface="Calibri" pitchFamily="34" charset="0"/>
              </a:rPr>
              <a:t> </a:t>
            </a:r>
            <a:r>
              <a:rPr lang="en-US" sz="2000" b="1" dirty="0" smtClean="0">
                <a:latin typeface="Calibri" pitchFamily="34" charset="0"/>
                <a:cs typeface="Calibri" pitchFamily="34" charset="0"/>
              </a:rPr>
              <a:t>2005 Hurricane Rita</a:t>
            </a:r>
          </a:p>
          <a:p>
            <a:pPr lvl="1">
              <a:buFont typeface="Arial" pitchFamily="34" charset="0"/>
              <a:buChar char="•"/>
            </a:pPr>
            <a:r>
              <a:rPr lang="en-US" sz="2000" dirty="0" smtClean="0">
                <a:latin typeface="Calibri" pitchFamily="34" charset="0"/>
                <a:cs typeface="Calibri" pitchFamily="34" charset="0"/>
              </a:rPr>
              <a:t> 111 deaths/$10 billion in losses</a:t>
            </a:r>
          </a:p>
          <a:p>
            <a:endParaRPr lang="en-US" sz="2000" b="1" dirty="0" smtClean="0">
              <a:latin typeface="Calibri" pitchFamily="34" charset="0"/>
              <a:cs typeface="Calibri" pitchFamily="34" charset="0"/>
            </a:endParaRPr>
          </a:p>
          <a:p>
            <a:pPr>
              <a:buFont typeface="Wingdings" pitchFamily="2" charset="2"/>
              <a:buChar char="§"/>
            </a:pPr>
            <a:r>
              <a:rPr lang="en-US" sz="2000" b="1" dirty="0" smtClean="0">
                <a:latin typeface="Calibri" pitchFamily="34" charset="0"/>
                <a:cs typeface="Calibri" pitchFamily="34" charset="0"/>
              </a:rPr>
              <a:t> Tropical Storm Allison</a:t>
            </a:r>
          </a:p>
          <a:p>
            <a:pPr lvl="1">
              <a:buFont typeface="Arial" pitchFamily="34" charset="0"/>
              <a:buChar char="•"/>
            </a:pPr>
            <a:r>
              <a:rPr lang="en-US" sz="2000" dirty="0" smtClean="0">
                <a:latin typeface="Calibri" pitchFamily="34" charset="0"/>
                <a:cs typeface="Calibri" pitchFamily="34" charset="0"/>
              </a:rPr>
              <a:t> 41 deaths/$5 billion in losses</a:t>
            </a:r>
          </a:p>
          <a:p>
            <a:endParaRPr lang="en-US" sz="2000" dirty="0" smtClean="0">
              <a:latin typeface="Calibri" pitchFamily="34" charset="0"/>
              <a:cs typeface="Calibri" pitchFamily="34" charset="0"/>
            </a:endParaRPr>
          </a:p>
          <a:p>
            <a:pPr>
              <a:buFont typeface="Wingdings" pitchFamily="2" charset="2"/>
              <a:buChar char="§"/>
            </a:pPr>
            <a:r>
              <a:rPr lang="en-US" sz="2000" dirty="0" smtClean="0">
                <a:latin typeface="Calibri" pitchFamily="34" charset="0"/>
                <a:cs typeface="Calibri" pitchFamily="34" charset="0"/>
              </a:rPr>
              <a:t> </a:t>
            </a:r>
            <a:r>
              <a:rPr lang="en-US" sz="2000" b="1" dirty="0" smtClean="0">
                <a:latin typeface="Calibri" pitchFamily="34" charset="0"/>
                <a:cs typeface="Calibri" pitchFamily="34" charset="0"/>
              </a:rPr>
              <a:t>1900 Galveston Storm</a:t>
            </a:r>
          </a:p>
          <a:p>
            <a:pPr lvl="1">
              <a:buFont typeface="Arial" pitchFamily="34" charset="0"/>
              <a:buChar char="•"/>
            </a:pPr>
            <a:r>
              <a:rPr lang="en-US" sz="2000" dirty="0" smtClean="0">
                <a:latin typeface="Calibri" pitchFamily="34" charset="0"/>
                <a:cs typeface="Calibri" pitchFamily="34" charset="0"/>
              </a:rPr>
              <a:t> 6,000 deaths/$20 million in losses</a:t>
            </a:r>
            <a:endParaRPr lang="en-US" dirty="0" smtClean="0">
              <a:latin typeface="Calibri" pitchFamily="34" charset="0"/>
              <a:cs typeface="Calibri" pitchFamily="34" charset="0"/>
            </a:endParaRPr>
          </a:p>
        </p:txBody>
      </p:sp>
      <p:sp>
        <p:nvSpPr>
          <p:cNvPr id="7" name="Rectangle 2"/>
          <p:cNvSpPr txBox="1">
            <a:spLocks noChangeArrowheads="1"/>
          </p:cNvSpPr>
          <p:nvPr/>
        </p:nvSpPr>
        <p:spPr bwMode="auto">
          <a:xfrm>
            <a:off x="0" y="-76200"/>
            <a:ext cx="9144000" cy="990600"/>
          </a:xfrm>
          <a:prstGeom prst="rect">
            <a:avLst/>
          </a:prstGeom>
          <a:gradFill>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0"/>
          </a:gradFill>
          <a:ln w="9525">
            <a:noFill/>
            <a:miter lim="800000"/>
            <a:headEnd/>
            <a:tailEnd/>
          </a:ln>
          <a:effectLst>
            <a:outerShdw dist="35921" dir="2700000" algn="ctr" rotWithShape="0">
              <a:schemeClr val="tx1"/>
            </a:outerShdw>
          </a:effectLst>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4000" b="1"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j-lt"/>
                <a:ea typeface="+mj-ea"/>
                <a:cs typeface="+mj-cs"/>
              </a:rPr>
              <a:t>THREAT TO HEALTH</a:t>
            </a:r>
            <a:r>
              <a:rPr kumimoji="0" lang="en-US" sz="4000" b="1" i="0" u="none" strike="noStrike" kern="0" cap="none" spc="0" normalizeH="0" noProof="0" dirty="0" smtClean="0">
                <a:ln>
                  <a:noFill/>
                </a:ln>
                <a:solidFill>
                  <a:schemeClr val="tx1"/>
                </a:solidFill>
                <a:effectLst>
                  <a:outerShdw blurRad="38100" dist="38100" dir="2700000" algn="tl">
                    <a:srgbClr val="000000">
                      <a:alpha val="43137"/>
                    </a:srgbClr>
                  </a:outerShdw>
                </a:effectLst>
                <a:uLnTx/>
                <a:uFillTx/>
                <a:latin typeface="+mj-lt"/>
                <a:ea typeface="+mj-ea"/>
                <a:cs typeface="+mj-cs"/>
              </a:rPr>
              <a:t> &amp; WELLBEING</a:t>
            </a:r>
            <a:endParaRPr kumimoji="0" lang="en-US" sz="4000" b="1" i="0" u="none" strike="noStrike" kern="0" cap="none" spc="0" normalizeH="0" baseline="0" noProof="0" dirty="0">
              <a:ln>
                <a:noFill/>
              </a:ln>
              <a:solidFill>
                <a:schemeClr val="tx1"/>
              </a:solidFill>
              <a:effectLst>
                <a:outerShdw blurRad="38100" dist="38100" dir="2700000" algn="tl">
                  <a:srgbClr val="000000">
                    <a:alpha val="43137"/>
                  </a:srgbClr>
                </a:outerShdw>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2"/>
          <p:cNvSpPr>
            <a:spLocks noGrp="1" noChangeArrowheads="1"/>
          </p:cNvSpPr>
          <p:nvPr>
            <p:ph type="title"/>
          </p:nvPr>
        </p:nvSpPr>
        <p:spPr>
          <a:xfrm>
            <a:off x="0" y="0"/>
            <a:ext cx="9144000" cy="914400"/>
          </a:xfrm>
          <a:gradFill>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0"/>
          </a:gradFill>
          <a:effectLst>
            <a:outerShdw dist="35921" dir="2700000" algn="ctr" rotWithShape="0">
              <a:schemeClr val="tx1"/>
            </a:outerShdw>
          </a:effectLst>
        </p:spPr>
        <p:txBody>
          <a:bodyPr/>
          <a:lstStyle/>
          <a:p>
            <a:r>
              <a:rPr lang="en-US" sz="3200" b="1" dirty="0" smtClean="0">
                <a:solidFill>
                  <a:schemeClr val="tx1"/>
                </a:solidFill>
                <a:effectLst>
                  <a:outerShdw blurRad="38100" dist="38100" dir="2700000" algn="tl">
                    <a:srgbClr val="000000">
                      <a:alpha val="43137"/>
                    </a:srgbClr>
                  </a:outerShdw>
                </a:effectLst>
              </a:rPr>
              <a:t>REGIONAL RESOURCES OF </a:t>
            </a:r>
            <a:br>
              <a:rPr lang="en-US" sz="3200" b="1" dirty="0" smtClean="0">
                <a:solidFill>
                  <a:schemeClr val="tx1"/>
                </a:solidFill>
                <a:effectLst>
                  <a:outerShdw blurRad="38100" dist="38100" dir="2700000" algn="tl">
                    <a:srgbClr val="000000">
                      <a:alpha val="43137"/>
                    </a:srgbClr>
                  </a:outerShdw>
                </a:effectLst>
              </a:rPr>
            </a:br>
            <a:r>
              <a:rPr lang="en-US" sz="3200" b="1" dirty="0" smtClean="0">
                <a:solidFill>
                  <a:schemeClr val="tx1"/>
                </a:solidFill>
                <a:effectLst>
                  <a:outerShdw blurRad="38100" dist="38100" dir="2700000" algn="tl">
                    <a:srgbClr val="000000">
                      <a:alpha val="43137"/>
                    </a:srgbClr>
                  </a:outerShdw>
                </a:effectLst>
              </a:rPr>
              <a:t>NATIONAL IMPORTANCE</a:t>
            </a:r>
            <a:endParaRPr lang="en-US" sz="3200" b="1" dirty="0">
              <a:solidFill>
                <a:schemeClr val="tx1"/>
              </a:solidFill>
              <a:effectLst>
                <a:outerShdw blurRad="38100" dist="38100" dir="2700000" algn="tl">
                  <a:srgbClr val="000000">
                    <a:alpha val="43137"/>
                  </a:srgbClr>
                </a:outerShdw>
              </a:effectLst>
            </a:endParaRPr>
          </a:p>
        </p:txBody>
      </p:sp>
      <p:sp>
        <p:nvSpPr>
          <p:cNvPr id="156675" name="Rectangle 3"/>
          <p:cNvSpPr>
            <a:spLocks noGrp="1" noChangeArrowheads="1"/>
          </p:cNvSpPr>
          <p:nvPr>
            <p:ph type="body" idx="1"/>
          </p:nvPr>
        </p:nvSpPr>
        <p:spPr>
          <a:xfrm>
            <a:off x="304800" y="1143000"/>
            <a:ext cx="8305800" cy="5257800"/>
          </a:xfrm>
          <a:noFill/>
        </p:spPr>
        <p:txBody>
          <a:bodyPr/>
          <a:lstStyle/>
          <a:p>
            <a:pPr>
              <a:lnSpc>
                <a:spcPct val="80000"/>
              </a:lnSpc>
              <a:buFont typeface="Courier New" pitchFamily="49" charset="0"/>
              <a:buChar char="o"/>
            </a:pPr>
            <a:r>
              <a:rPr lang="en-US" sz="2800" b="1" dirty="0" smtClean="0">
                <a:latin typeface="Calibri" pitchFamily="34" charset="0"/>
                <a:cs typeface="Calibri" pitchFamily="34" charset="0"/>
              </a:rPr>
              <a:t>Major Population Centers</a:t>
            </a:r>
          </a:p>
          <a:p>
            <a:pPr lvl="1">
              <a:lnSpc>
                <a:spcPct val="80000"/>
              </a:lnSpc>
              <a:buFont typeface="Courier New" pitchFamily="49" charset="0"/>
              <a:buChar char="o"/>
            </a:pPr>
            <a:r>
              <a:rPr lang="en-US" sz="2400" dirty="0" smtClean="0">
                <a:latin typeface="Calibri" pitchFamily="34" charset="0"/>
                <a:cs typeface="Calibri" pitchFamily="34" charset="0"/>
              </a:rPr>
              <a:t>Houston/Galveston (Houston - nation’s 4</a:t>
            </a:r>
            <a:r>
              <a:rPr lang="en-US" sz="2400" baseline="30000" dirty="0" smtClean="0">
                <a:latin typeface="Calibri" pitchFamily="34" charset="0"/>
                <a:cs typeface="Calibri" pitchFamily="34" charset="0"/>
              </a:rPr>
              <a:t>th</a:t>
            </a:r>
            <a:r>
              <a:rPr lang="en-US" sz="2400" dirty="0" smtClean="0">
                <a:latin typeface="Calibri" pitchFamily="34" charset="0"/>
                <a:cs typeface="Calibri" pitchFamily="34" charset="0"/>
              </a:rPr>
              <a:t> largest city)</a:t>
            </a:r>
          </a:p>
          <a:p>
            <a:pPr lvl="1">
              <a:lnSpc>
                <a:spcPct val="80000"/>
              </a:lnSpc>
              <a:buFont typeface="Courier New" pitchFamily="49" charset="0"/>
              <a:buChar char="o"/>
            </a:pPr>
            <a:r>
              <a:rPr lang="en-US" sz="2400" dirty="0" smtClean="0">
                <a:latin typeface="Calibri" pitchFamily="34" charset="0"/>
                <a:cs typeface="Calibri" pitchFamily="34" charset="0"/>
              </a:rPr>
              <a:t>Beaumont/Port Arthur</a:t>
            </a:r>
          </a:p>
          <a:p>
            <a:pPr lvl="1">
              <a:lnSpc>
                <a:spcPct val="80000"/>
              </a:lnSpc>
              <a:buFont typeface="Courier New" pitchFamily="49" charset="0"/>
              <a:buChar char="o"/>
            </a:pPr>
            <a:r>
              <a:rPr lang="en-US" sz="2400" dirty="0" smtClean="0">
                <a:latin typeface="Calibri" pitchFamily="34" charset="0"/>
                <a:cs typeface="Calibri" pitchFamily="34" charset="0"/>
              </a:rPr>
              <a:t>Freeport</a:t>
            </a:r>
          </a:p>
          <a:p>
            <a:pPr lvl="1">
              <a:lnSpc>
                <a:spcPct val="80000"/>
              </a:lnSpc>
              <a:buFont typeface="Courier New" pitchFamily="49" charset="0"/>
              <a:buChar char="o"/>
            </a:pPr>
            <a:endParaRPr lang="en-US" sz="2400" dirty="0" smtClean="0">
              <a:latin typeface="Calibri" pitchFamily="34" charset="0"/>
              <a:cs typeface="Calibri" pitchFamily="34" charset="0"/>
            </a:endParaRPr>
          </a:p>
          <a:p>
            <a:pPr>
              <a:lnSpc>
                <a:spcPct val="80000"/>
              </a:lnSpc>
              <a:buFont typeface="Courier New" pitchFamily="49" charset="0"/>
              <a:buChar char="o"/>
            </a:pPr>
            <a:r>
              <a:rPr lang="en-US" sz="2800" b="1" dirty="0" smtClean="0">
                <a:latin typeface="Calibri" pitchFamily="34" charset="0"/>
                <a:cs typeface="Calibri" pitchFamily="34" charset="0"/>
              </a:rPr>
              <a:t>Economic Resources</a:t>
            </a:r>
          </a:p>
          <a:p>
            <a:pPr lvl="1">
              <a:lnSpc>
                <a:spcPct val="80000"/>
              </a:lnSpc>
              <a:buFont typeface="Courier New" pitchFamily="49" charset="0"/>
              <a:buChar char="o"/>
            </a:pPr>
            <a:r>
              <a:rPr lang="en-US" sz="2400" dirty="0" smtClean="0">
                <a:latin typeface="Calibri" pitchFamily="34" charset="0"/>
                <a:cs typeface="Calibri" pitchFamily="34" charset="0"/>
              </a:rPr>
              <a:t>Deep and shallow draft navigation channels, ports </a:t>
            </a:r>
          </a:p>
          <a:p>
            <a:pPr lvl="1">
              <a:lnSpc>
                <a:spcPct val="80000"/>
              </a:lnSpc>
              <a:buNone/>
            </a:pPr>
            <a:r>
              <a:rPr lang="en-US" sz="2400" dirty="0" smtClean="0">
                <a:latin typeface="Calibri" pitchFamily="34" charset="0"/>
                <a:cs typeface="Calibri" pitchFamily="34" charset="0"/>
              </a:rPr>
              <a:t>     and associated industries:</a:t>
            </a:r>
          </a:p>
          <a:p>
            <a:pPr lvl="1">
              <a:lnSpc>
                <a:spcPct val="80000"/>
              </a:lnSpc>
              <a:buFont typeface="Courier New" pitchFamily="49" charset="0"/>
              <a:buChar char="o"/>
            </a:pPr>
            <a:endParaRPr lang="en-US" sz="800" dirty="0">
              <a:latin typeface="Calibri" pitchFamily="34" charset="0"/>
              <a:cs typeface="Calibri" pitchFamily="34" charset="0"/>
            </a:endParaRPr>
          </a:p>
          <a:p>
            <a:pPr lvl="2">
              <a:lnSpc>
                <a:spcPct val="80000"/>
              </a:lnSpc>
              <a:buFont typeface="Courier New" pitchFamily="49" charset="0"/>
              <a:buChar char="o"/>
            </a:pPr>
            <a:r>
              <a:rPr lang="en-US" sz="2000" dirty="0" smtClean="0">
                <a:latin typeface="Calibri" pitchFamily="34" charset="0"/>
                <a:cs typeface="Calibri" pitchFamily="34" charset="0"/>
              </a:rPr>
              <a:t>Houston Ship Channel ranks 2</a:t>
            </a:r>
            <a:r>
              <a:rPr lang="en-US" sz="2000" baseline="30000" dirty="0" smtClean="0">
                <a:latin typeface="Calibri" pitchFamily="34" charset="0"/>
                <a:cs typeface="Calibri" pitchFamily="34" charset="0"/>
              </a:rPr>
              <a:t>nd</a:t>
            </a:r>
            <a:r>
              <a:rPr lang="en-US" sz="2000" dirty="0" smtClean="0">
                <a:latin typeface="Calibri" pitchFamily="34" charset="0"/>
                <a:cs typeface="Calibri" pitchFamily="34" charset="0"/>
              </a:rPr>
              <a:t> in nation	</a:t>
            </a:r>
          </a:p>
          <a:p>
            <a:pPr lvl="2">
              <a:lnSpc>
                <a:spcPct val="80000"/>
              </a:lnSpc>
              <a:buFont typeface="Courier New" pitchFamily="49" charset="0"/>
              <a:buChar char="o"/>
            </a:pPr>
            <a:r>
              <a:rPr lang="en-US" sz="2000" dirty="0" smtClean="0">
                <a:latin typeface="Calibri" pitchFamily="34" charset="0"/>
                <a:cs typeface="Calibri" pitchFamily="34" charset="0"/>
              </a:rPr>
              <a:t>Beaumont: 4</a:t>
            </a:r>
            <a:r>
              <a:rPr lang="en-US" sz="2000" baseline="30000" dirty="0" smtClean="0">
                <a:latin typeface="Calibri" pitchFamily="34" charset="0"/>
                <a:cs typeface="Calibri" pitchFamily="34" charset="0"/>
              </a:rPr>
              <a:t>th			</a:t>
            </a:r>
            <a:r>
              <a:rPr lang="en-US" sz="2000" dirty="0" smtClean="0">
                <a:latin typeface="Calibri" pitchFamily="34" charset="0"/>
                <a:cs typeface="Calibri" pitchFamily="34" charset="0"/>
              </a:rPr>
              <a:t> Freeport: 27</a:t>
            </a:r>
            <a:r>
              <a:rPr lang="en-US" sz="2000" baseline="30000" dirty="0" smtClean="0">
                <a:latin typeface="Calibri" pitchFamily="34" charset="0"/>
                <a:cs typeface="Calibri" pitchFamily="34" charset="0"/>
              </a:rPr>
              <a:t>th</a:t>
            </a:r>
          </a:p>
          <a:p>
            <a:pPr lvl="2">
              <a:lnSpc>
                <a:spcPct val="80000"/>
              </a:lnSpc>
              <a:buFont typeface="Courier New" pitchFamily="49" charset="0"/>
              <a:buChar char="o"/>
            </a:pPr>
            <a:r>
              <a:rPr lang="en-US" sz="2000" dirty="0" smtClean="0">
                <a:latin typeface="Calibri" pitchFamily="34" charset="0"/>
                <a:cs typeface="Calibri" pitchFamily="34" charset="0"/>
              </a:rPr>
              <a:t>Texas City: 10</a:t>
            </a:r>
            <a:r>
              <a:rPr lang="en-US" sz="2000" baseline="30000" dirty="0" smtClean="0">
                <a:latin typeface="Calibri" pitchFamily="34" charset="0"/>
                <a:cs typeface="Calibri" pitchFamily="34" charset="0"/>
              </a:rPr>
              <a:t>th</a:t>
            </a:r>
            <a:r>
              <a:rPr lang="en-US" sz="2000" dirty="0" smtClean="0">
                <a:latin typeface="Calibri" pitchFamily="34" charset="0"/>
                <a:cs typeface="Calibri" pitchFamily="34" charset="0"/>
              </a:rPr>
              <a:t> 		 Galveston: 41</a:t>
            </a:r>
            <a:r>
              <a:rPr lang="en-US" sz="2000" baseline="30000" dirty="0" smtClean="0">
                <a:latin typeface="Calibri" pitchFamily="34" charset="0"/>
                <a:cs typeface="Calibri" pitchFamily="34" charset="0"/>
              </a:rPr>
              <a:t>st</a:t>
            </a:r>
            <a:endParaRPr lang="en-US" sz="2000" dirty="0" smtClean="0">
              <a:latin typeface="Calibri" pitchFamily="34" charset="0"/>
              <a:cs typeface="Calibri" pitchFamily="34" charset="0"/>
            </a:endParaRPr>
          </a:p>
          <a:p>
            <a:pPr lvl="2">
              <a:lnSpc>
                <a:spcPct val="80000"/>
              </a:lnSpc>
              <a:buFont typeface="Courier New" pitchFamily="49" charset="0"/>
              <a:buChar char="o"/>
            </a:pPr>
            <a:r>
              <a:rPr lang="en-US" sz="2000" dirty="0" smtClean="0">
                <a:latin typeface="Calibri" pitchFamily="34" charset="0"/>
                <a:cs typeface="Calibri" pitchFamily="34" charset="0"/>
              </a:rPr>
              <a:t>Port Arthur: 25</a:t>
            </a:r>
            <a:r>
              <a:rPr lang="en-US" sz="2000" baseline="30000" dirty="0" smtClean="0">
                <a:latin typeface="Calibri" pitchFamily="34" charset="0"/>
                <a:cs typeface="Calibri" pitchFamily="34" charset="0"/>
              </a:rPr>
              <a:t>th</a:t>
            </a:r>
            <a:r>
              <a:rPr lang="en-US" sz="2000" dirty="0" smtClean="0">
                <a:latin typeface="Calibri" pitchFamily="34" charset="0"/>
                <a:cs typeface="Calibri" pitchFamily="34" charset="0"/>
              </a:rPr>
              <a:t> 		</a:t>
            </a:r>
            <a:endParaRPr lang="en-US" sz="2000" baseline="30000" dirty="0" smtClean="0">
              <a:latin typeface="Calibri" pitchFamily="34" charset="0"/>
              <a:cs typeface="Calibri" pitchFamily="34" charset="0"/>
            </a:endParaRPr>
          </a:p>
          <a:p>
            <a:pPr lvl="2">
              <a:lnSpc>
                <a:spcPct val="80000"/>
              </a:lnSpc>
              <a:buFont typeface="Courier New" pitchFamily="49" charset="0"/>
              <a:buChar char="o"/>
            </a:pPr>
            <a:endParaRPr lang="en-US" sz="1000" dirty="0" smtClean="0">
              <a:latin typeface="Calibri" pitchFamily="34" charset="0"/>
              <a:cs typeface="Calibri" pitchFamily="34" charset="0"/>
            </a:endParaRPr>
          </a:p>
          <a:p>
            <a:pPr lvl="2">
              <a:lnSpc>
                <a:spcPct val="80000"/>
              </a:lnSpc>
              <a:buFont typeface="Courier New" pitchFamily="49" charset="0"/>
              <a:buChar char="o"/>
            </a:pPr>
            <a:r>
              <a:rPr lang="en-US" sz="2000" dirty="0" smtClean="0">
                <a:latin typeface="Calibri" pitchFamily="34" charset="0"/>
                <a:cs typeface="Calibri" pitchFamily="34" charset="0"/>
              </a:rPr>
              <a:t>Gulf Intracoastal Waterway: 150 miles of major commercial corridor	</a:t>
            </a:r>
          </a:p>
          <a:p>
            <a:pPr lvl="2">
              <a:lnSpc>
                <a:spcPct val="80000"/>
              </a:lnSpc>
              <a:buFont typeface="Courier New" pitchFamily="49" charset="0"/>
              <a:buChar char="o"/>
            </a:pPr>
            <a:endParaRPr lang="en-US" sz="2000" dirty="0" smtClean="0">
              <a:latin typeface="Calibri" pitchFamily="34" charset="0"/>
              <a:cs typeface="Calibri" pitchFamily="34" charset="0"/>
            </a:endParaRPr>
          </a:p>
          <a:p>
            <a:pPr lvl="2">
              <a:lnSpc>
                <a:spcPct val="80000"/>
              </a:lnSpc>
              <a:buFont typeface="Courier New" pitchFamily="49" charset="0"/>
              <a:buChar char="o"/>
            </a:pPr>
            <a:endParaRPr lang="en-US" sz="2000" dirty="0" smtClean="0">
              <a:latin typeface="Calibri" pitchFamily="34" charset="0"/>
              <a:cs typeface="Calibri" pitchFamily="34" charset="0"/>
            </a:endParaRPr>
          </a:p>
          <a:p>
            <a:pPr lvl="2">
              <a:lnSpc>
                <a:spcPct val="80000"/>
              </a:lnSpc>
              <a:buFont typeface="Courier New" pitchFamily="49" charset="0"/>
              <a:buChar char="o"/>
            </a:pPr>
            <a:endParaRPr lang="en-US" sz="2000" baseline="30000" dirty="0" smtClean="0">
              <a:latin typeface="Calibri" pitchFamily="34" charset="0"/>
              <a:cs typeface="Calibri" pitchFamily="34" charset="0"/>
            </a:endParaRPr>
          </a:p>
          <a:p>
            <a:pPr lvl="2">
              <a:lnSpc>
                <a:spcPct val="80000"/>
              </a:lnSpc>
              <a:buFont typeface="Courier New" pitchFamily="49" charset="0"/>
              <a:buChar char="o"/>
            </a:pPr>
            <a:endParaRPr lang="en-US" baseline="30000" dirty="0" smtClean="0">
              <a:latin typeface="Calibri" pitchFamily="34" charset="0"/>
              <a:cs typeface="Calibri" pitchFamily="34" charset="0"/>
            </a:endParaRPr>
          </a:p>
          <a:p>
            <a:pPr lvl="2">
              <a:lnSpc>
                <a:spcPct val="80000"/>
              </a:lnSpc>
              <a:buFont typeface="Courier New" pitchFamily="49" charset="0"/>
              <a:buChar char="o"/>
            </a:pPr>
            <a:endParaRPr lang="en-US" sz="2000" baseline="30000" dirty="0" smtClean="0">
              <a:latin typeface="Calibri" pitchFamily="34" charset="0"/>
              <a:cs typeface="Calibri" pitchFamily="34" charset="0"/>
            </a:endParaRPr>
          </a:p>
          <a:p>
            <a:pPr lvl="2">
              <a:lnSpc>
                <a:spcPct val="80000"/>
              </a:lnSpc>
              <a:buFont typeface="Courier New" pitchFamily="49" charset="0"/>
              <a:buChar char="o"/>
            </a:pPr>
            <a:endParaRPr lang="en-US" sz="2000" baseline="30000" dirty="0" smtClean="0">
              <a:latin typeface="Calibri" pitchFamily="34" charset="0"/>
              <a:cs typeface="Calibri" pitchFamily="34" charset="0"/>
            </a:endParaRPr>
          </a:p>
          <a:p>
            <a:pPr lvl="2">
              <a:lnSpc>
                <a:spcPct val="80000"/>
              </a:lnSpc>
              <a:buFont typeface="Courier New" pitchFamily="49" charset="0"/>
              <a:buChar char="o"/>
            </a:pPr>
            <a:endParaRPr lang="en-US" baseline="30000" dirty="0" smtClean="0">
              <a:latin typeface="Calibri" pitchFamily="34" charset="0"/>
              <a:cs typeface="Calibri" pitchFamily="34" charset="0"/>
            </a:endParaRPr>
          </a:p>
          <a:p>
            <a:pPr lvl="2">
              <a:lnSpc>
                <a:spcPct val="80000"/>
              </a:lnSpc>
              <a:buFont typeface="Courier New" pitchFamily="49" charset="0"/>
              <a:buChar char="o"/>
            </a:pPr>
            <a:endParaRPr lang="en-US" sz="2000" dirty="0" smtClean="0">
              <a:latin typeface="Calibri" pitchFamily="34" charset="0"/>
              <a:cs typeface="Calibri" pitchFamily="34" charset="0"/>
            </a:endParaRPr>
          </a:p>
          <a:p>
            <a:pPr lvl="2">
              <a:lnSpc>
                <a:spcPct val="80000"/>
              </a:lnSpc>
              <a:buFont typeface="Courier New" pitchFamily="49" charset="0"/>
              <a:buChar char="o"/>
            </a:pPr>
            <a:endParaRPr lang="en-US" sz="2000" dirty="0" smtClean="0">
              <a:latin typeface="Calibri" pitchFamily="34" charset="0"/>
              <a:cs typeface="Calibri" pitchFamily="34" charset="0"/>
            </a:endParaRPr>
          </a:p>
          <a:p>
            <a:pPr>
              <a:lnSpc>
                <a:spcPct val="80000"/>
              </a:lnSpc>
              <a:buFont typeface="Courier New" pitchFamily="49" charset="0"/>
              <a:buChar char="o"/>
            </a:pPr>
            <a:endParaRPr lang="en-US" sz="800" dirty="0">
              <a:latin typeface="Calibri" pitchFamily="34" charset="0"/>
              <a:cs typeface="Calibri" pitchFamily="34"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2"/>
          <p:cNvSpPr>
            <a:spLocks noGrp="1" noChangeArrowheads="1"/>
          </p:cNvSpPr>
          <p:nvPr>
            <p:ph type="title"/>
          </p:nvPr>
        </p:nvSpPr>
        <p:spPr>
          <a:xfrm>
            <a:off x="0" y="0"/>
            <a:ext cx="9144000" cy="914400"/>
          </a:xfrm>
          <a:gradFill>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0"/>
          </a:gradFill>
          <a:effectLst>
            <a:outerShdw dist="35921" dir="2700000" algn="ctr" rotWithShape="0">
              <a:schemeClr val="tx1"/>
            </a:outerShdw>
          </a:effectLst>
        </p:spPr>
        <p:txBody>
          <a:bodyPr/>
          <a:lstStyle/>
          <a:p>
            <a:r>
              <a:rPr lang="en-US" sz="3200" b="1" dirty="0" smtClean="0">
                <a:solidFill>
                  <a:schemeClr val="tx1"/>
                </a:solidFill>
                <a:effectLst>
                  <a:outerShdw blurRad="38100" dist="38100" dir="2700000" algn="tl">
                    <a:srgbClr val="000000">
                      <a:alpha val="43137"/>
                    </a:srgbClr>
                  </a:outerShdw>
                </a:effectLst>
              </a:rPr>
              <a:t>REGIONAL RESOURCES OF </a:t>
            </a:r>
            <a:br>
              <a:rPr lang="en-US" sz="3200" b="1" dirty="0" smtClean="0">
                <a:solidFill>
                  <a:schemeClr val="tx1"/>
                </a:solidFill>
                <a:effectLst>
                  <a:outerShdw blurRad="38100" dist="38100" dir="2700000" algn="tl">
                    <a:srgbClr val="000000">
                      <a:alpha val="43137"/>
                    </a:srgbClr>
                  </a:outerShdw>
                </a:effectLst>
              </a:rPr>
            </a:br>
            <a:r>
              <a:rPr lang="en-US" sz="3200" b="1" dirty="0" smtClean="0">
                <a:solidFill>
                  <a:schemeClr val="tx1"/>
                </a:solidFill>
                <a:effectLst>
                  <a:outerShdw blurRad="38100" dist="38100" dir="2700000" algn="tl">
                    <a:srgbClr val="000000">
                      <a:alpha val="43137"/>
                    </a:srgbClr>
                  </a:outerShdw>
                </a:effectLst>
              </a:rPr>
              <a:t>NATIONAL IMPORTANCE</a:t>
            </a:r>
            <a:endParaRPr lang="en-US" sz="3200" b="1" dirty="0">
              <a:solidFill>
                <a:schemeClr val="tx1"/>
              </a:solidFill>
            </a:endParaRPr>
          </a:p>
        </p:txBody>
      </p:sp>
      <p:sp>
        <p:nvSpPr>
          <p:cNvPr id="156675" name="Rectangle 3"/>
          <p:cNvSpPr>
            <a:spLocks noGrp="1" noChangeArrowheads="1"/>
          </p:cNvSpPr>
          <p:nvPr>
            <p:ph type="body" idx="1"/>
          </p:nvPr>
        </p:nvSpPr>
        <p:spPr>
          <a:xfrm>
            <a:off x="152400" y="1219201"/>
            <a:ext cx="8458200" cy="2590800"/>
          </a:xfrm>
          <a:noFill/>
        </p:spPr>
        <p:txBody>
          <a:bodyPr/>
          <a:lstStyle/>
          <a:p>
            <a:pPr lvl="1">
              <a:lnSpc>
                <a:spcPct val="80000"/>
              </a:lnSpc>
              <a:buNone/>
            </a:pPr>
            <a:endParaRPr lang="en-US" sz="2400" dirty="0" smtClean="0"/>
          </a:p>
          <a:p>
            <a:pPr>
              <a:lnSpc>
                <a:spcPct val="80000"/>
              </a:lnSpc>
              <a:buNone/>
            </a:pPr>
            <a:endParaRPr lang="en-US" sz="800" dirty="0"/>
          </a:p>
        </p:txBody>
      </p:sp>
      <p:sp>
        <p:nvSpPr>
          <p:cNvPr id="4" name="TextBox 3"/>
          <p:cNvSpPr txBox="1"/>
          <p:nvPr/>
        </p:nvSpPr>
        <p:spPr>
          <a:xfrm>
            <a:off x="381000" y="1073289"/>
            <a:ext cx="8153400" cy="5632311"/>
          </a:xfrm>
          <a:prstGeom prst="rect">
            <a:avLst/>
          </a:prstGeom>
          <a:noFill/>
        </p:spPr>
        <p:txBody>
          <a:bodyPr wrap="square" rtlCol="0">
            <a:spAutoFit/>
          </a:bodyPr>
          <a:lstStyle/>
          <a:p>
            <a:pPr>
              <a:buFont typeface="Courier New" pitchFamily="49" charset="0"/>
              <a:buChar char="o"/>
            </a:pPr>
            <a:r>
              <a:rPr lang="en-US" sz="2800" b="1" dirty="0" smtClean="0">
                <a:latin typeface="Calibri" pitchFamily="34" charset="0"/>
                <a:cs typeface="Calibri" pitchFamily="34" charset="0"/>
              </a:rPr>
              <a:t> Regional impact to state and national economy:</a:t>
            </a:r>
            <a:endParaRPr lang="en-US" sz="2200" b="1" dirty="0" smtClean="0">
              <a:latin typeface="Calibri" pitchFamily="34" charset="0"/>
              <a:cs typeface="Calibri" pitchFamily="34" charset="0"/>
            </a:endParaRPr>
          </a:p>
          <a:p>
            <a:pPr lvl="1">
              <a:buFont typeface="Courier New" pitchFamily="49" charset="0"/>
              <a:buChar char="o"/>
            </a:pPr>
            <a:endParaRPr lang="en-US" sz="1000" dirty="0" smtClean="0">
              <a:latin typeface="Calibri" pitchFamily="34" charset="0"/>
              <a:cs typeface="Calibri" pitchFamily="34" charset="0"/>
            </a:endParaRPr>
          </a:p>
          <a:p>
            <a:pPr lvl="1">
              <a:buFont typeface="Courier New" pitchFamily="49" charset="0"/>
              <a:buChar char="o"/>
            </a:pPr>
            <a:r>
              <a:rPr lang="en-US" sz="2400" dirty="0" smtClean="0">
                <a:latin typeface="Calibri" pitchFamily="34" charset="0"/>
                <a:cs typeface="Calibri" pitchFamily="34" charset="0"/>
              </a:rPr>
              <a:t> </a:t>
            </a:r>
            <a:r>
              <a:rPr lang="en-US" sz="2400" b="1" dirty="0" smtClean="0">
                <a:latin typeface="Calibri" pitchFamily="34" charset="0"/>
                <a:cs typeface="Calibri" pitchFamily="34" charset="0"/>
              </a:rPr>
              <a:t>Ports and industries in the region provide:</a:t>
            </a:r>
          </a:p>
          <a:p>
            <a:pPr lvl="2">
              <a:buFont typeface="Courier New" pitchFamily="49" charset="0"/>
              <a:buChar char="o"/>
            </a:pPr>
            <a:r>
              <a:rPr lang="en-US" sz="2000" dirty="0" smtClean="0">
                <a:latin typeface="Calibri" pitchFamily="34" charset="0"/>
                <a:cs typeface="Calibri" pitchFamily="34" charset="0"/>
              </a:rPr>
              <a:t> More than one million jobs state-wide</a:t>
            </a:r>
          </a:p>
          <a:p>
            <a:pPr lvl="2">
              <a:buFont typeface="Courier New" pitchFamily="49" charset="0"/>
              <a:buChar char="o"/>
            </a:pPr>
            <a:r>
              <a:rPr lang="en-US" sz="2000" dirty="0" smtClean="0">
                <a:latin typeface="Calibri" pitchFamily="34" charset="0"/>
                <a:cs typeface="Calibri" pitchFamily="34" charset="0"/>
              </a:rPr>
              <a:t> Approximately $150 billion in economic impacts	</a:t>
            </a:r>
          </a:p>
          <a:p>
            <a:pPr lvl="2">
              <a:buFont typeface="Courier New" pitchFamily="49" charset="0"/>
              <a:buChar char="o"/>
            </a:pPr>
            <a:r>
              <a:rPr lang="en-US" sz="2000" dirty="0" smtClean="0">
                <a:latin typeface="Calibri" pitchFamily="34" charset="0"/>
                <a:cs typeface="Calibri" pitchFamily="34" charset="0"/>
              </a:rPr>
              <a:t> 40% of the nation’s petrochemical industry </a:t>
            </a:r>
          </a:p>
          <a:p>
            <a:pPr lvl="2">
              <a:buFont typeface="Courier New" pitchFamily="49" charset="0"/>
              <a:buChar char="o"/>
            </a:pPr>
            <a:r>
              <a:rPr lang="en-US" sz="2000" dirty="0" smtClean="0">
                <a:latin typeface="Calibri" pitchFamily="34" charset="0"/>
                <a:cs typeface="Calibri" pitchFamily="34" charset="0"/>
              </a:rPr>
              <a:t> 25% of national petroleum-refining capacity</a:t>
            </a:r>
          </a:p>
          <a:p>
            <a:pPr lvl="2">
              <a:buFont typeface="Courier New" pitchFamily="49" charset="0"/>
              <a:buChar char="o"/>
            </a:pPr>
            <a:r>
              <a:rPr lang="en-US" sz="2000" dirty="0" smtClean="0">
                <a:latin typeface="Calibri" pitchFamily="34" charset="0"/>
                <a:cs typeface="Calibri" pitchFamily="34" charset="0"/>
              </a:rPr>
              <a:t> 3 of the nation’s strategic oil reserves</a:t>
            </a:r>
          </a:p>
          <a:p>
            <a:pPr lvl="2">
              <a:buFont typeface="Courier New" pitchFamily="49" charset="0"/>
              <a:buChar char="o"/>
            </a:pPr>
            <a:r>
              <a:rPr lang="en-US" sz="2000" dirty="0" smtClean="0">
                <a:latin typeface="Calibri" pitchFamily="34" charset="0"/>
                <a:cs typeface="Calibri" pitchFamily="34" charset="0"/>
              </a:rPr>
              <a:t> #1 commercial military outload port in U.S. </a:t>
            </a:r>
          </a:p>
          <a:p>
            <a:pPr lvl="3">
              <a:buFont typeface="Courier New" pitchFamily="49" charset="0"/>
              <a:buChar char="o"/>
            </a:pPr>
            <a:endParaRPr lang="en-US" sz="2400" dirty="0" smtClean="0">
              <a:latin typeface="Calibri" pitchFamily="34" charset="0"/>
              <a:cs typeface="Calibri" pitchFamily="34" charset="0"/>
            </a:endParaRPr>
          </a:p>
          <a:p>
            <a:pPr lvl="1">
              <a:buFont typeface="Courier New" pitchFamily="49" charset="0"/>
              <a:buChar char="o"/>
            </a:pPr>
            <a:r>
              <a:rPr lang="en-US" sz="2400" dirty="0" smtClean="0">
                <a:latin typeface="Calibri" pitchFamily="34" charset="0"/>
                <a:cs typeface="Calibri" pitchFamily="34" charset="0"/>
              </a:rPr>
              <a:t> USCG estimates that a one month closure of a major port like Houston would cost the national economy $60 billion </a:t>
            </a:r>
          </a:p>
          <a:p>
            <a:pPr lvl="1"/>
            <a:r>
              <a:rPr lang="en-US" sz="2400" dirty="0" smtClean="0">
                <a:latin typeface="Calibri" pitchFamily="34" charset="0"/>
                <a:cs typeface="Calibri" pitchFamily="34" charset="0"/>
              </a:rPr>
              <a:t>  </a:t>
            </a:r>
          </a:p>
          <a:p>
            <a:pPr lvl="1"/>
            <a:endParaRPr lang="en-US" sz="2000" dirty="0" smtClean="0">
              <a:latin typeface="Calibri" pitchFamily="34" charset="0"/>
              <a:cs typeface="Calibri" pitchFamily="34" charset="0"/>
            </a:endParaRPr>
          </a:p>
          <a:p>
            <a:pPr lvl="1"/>
            <a:r>
              <a:rPr lang="en-US" sz="2400" dirty="0" smtClean="0">
                <a:latin typeface="Calibri" pitchFamily="34" charset="0"/>
                <a:cs typeface="Calibri" pitchFamily="34" charset="0"/>
              </a:rPr>
              <a:t> </a:t>
            </a:r>
          </a:p>
          <a:p>
            <a:pPr>
              <a:buFont typeface="Wingdings" pitchFamily="2" charset="2"/>
              <a:buChar char="§"/>
            </a:pPr>
            <a:endParaRPr lang="en-US" sz="2400" dirty="0">
              <a:latin typeface="Calibri" pitchFamily="34" charset="0"/>
              <a:cs typeface="Calibri" pitchFamily="34"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2"/>
          <p:cNvSpPr>
            <a:spLocks noGrp="1" noChangeArrowheads="1"/>
          </p:cNvSpPr>
          <p:nvPr>
            <p:ph type="title"/>
          </p:nvPr>
        </p:nvSpPr>
        <p:spPr>
          <a:xfrm>
            <a:off x="0" y="-76200"/>
            <a:ext cx="9144000" cy="914400"/>
          </a:xfrm>
          <a:gradFill>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0"/>
          </a:gradFill>
          <a:effectLst>
            <a:outerShdw dist="35921" dir="2700000" algn="ctr" rotWithShape="0">
              <a:schemeClr val="tx1"/>
            </a:outerShdw>
          </a:effectLst>
        </p:spPr>
        <p:txBody>
          <a:bodyPr/>
          <a:lstStyle/>
          <a:p>
            <a:r>
              <a:rPr lang="en-US" sz="3200" b="1" dirty="0" smtClean="0">
                <a:solidFill>
                  <a:schemeClr val="tx1"/>
                </a:solidFill>
                <a:effectLst>
                  <a:outerShdw blurRad="38100" dist="38100" dir="2700000" algn="tl">
                    <a:srgbClr val="000000">
                      <a:alpha val="43137"/>
                    </a:srgbClr>
                  </a:outerShdw>
                </a:effectLst>
              </a:rPr>
              <a:t>REGIONAL RESOURCES OF </a:t>
            </a:r>
            <a:br>
              <a:rPr lang="en-US" sz="3200" b="1" dirty="0" smtClean="0">
                <a:solidFill>
                  <a:schemeClr val="tx1"/>
                </a:solidFill>
                <a:effectLst>
                  <a:outerShdw blurRad="38100" dist="38100" dir="2700000" algn="tl">
                    <a:srgbClr val="000000">
                      <a:alpha val="43137"/>
                    </a:srgbClr>
                  </a:outerShdw>
                </a:effectLst>
              </a:rPr>
            </a:br>
            <a:r>
              <a:rPr lang="en-US" sz="3200" b="1" dirty="0" smtClean="0">
                <a:solidFill>
                  <a:schemeClr val="tx1"/>
                </a:solidFill>
                <a:effectLst>
                  <a:outerShdw blurRad="38100" dist="38100" dir="2700000" algn="tl">
                    <a:srgbClr val="000000">
                      <a:alpha val="43137"/>
                    </a:srgbClr>
                  </a:outerShdw>
                </a:effectLst>
              </a:rPr>
              <a:t>NATIONAL IMPORTANCE</a:t>
            </a:r>
            <a:endParaRPr lang="en-US" sz="3200" b="1" dirty="0">
              <a:solidFill>
                <a:schemeClr val="tx1"/>
              </a:solidFill>
            </a:endParaRPr>
          </a:p>
        </p:txBody>
      </p:sp>
      <p:sp>
        <p:nvSpPr>
          <p:cNvPr id="156675" name="Rectangle 3"/>
          <p:cNvSpPr>
            <a:spLocks noGrp="1" noChangeArrowheads="1"/>
          </p:cNvSpPr>
          <p:nvPr>
            <p:ph type="body" idx="1"/>
          </p:nvPr>
        </p:nvSpPr>
        <p:spPr>
          <a:xfrm>
            <a:off x="457200" y="990600"/>
            <a:ext cx="8305800" cy="5181600"/>
          </a:xfrm>
          <a:noFill/>
        </p:spPr>
        <p:txBody>
          <a:bodyPr/>
          <a:lstStyle/>
          <a:p>
            <a:pPr>
              <a:lnSpc>
                <a:spcPct val="80000"/>
              </a:lnSpc>
              <a:buFont typeface="Courier New" pitchFamily="49" charset="0"/>
              <a:buChar char="o"/>
            </a:pPr>
            <a:r>
              <a:rPr lang="en-US" sz="2800" b="1" dirty="0" smtClean="0">
                <a:latin typeface="Calibri" pitchFamily="34" charset="0"/>
                <a:cs typeface="Calibri" pitchFamily="34" charset="0"/>
              </a:rPr>
              <a:t>Natural Resources</a:t>
            </a:r>
          </a:p>
          <a:p>
            <a:pPr lvl="1">
              <a:lnSpc>
                <a:spcPct val="80000"/>
              </a:lnSpc>
              <a:buFont typeface="Courier New" pitchFamily="49" charset="0"/>
              <a:buChar char="o"/>
            </a:pPr>
            <a:r>
              <a:rPr lang="en-US" sz="2400" dirty="0" smtClean="0">
                <a:latin typeface="Calibri" pitchFamily="34" charset="0"/>
                <a:cs typeface="Calibri" pitchFamily="34" charset="0"/>
              </a:rPr>
              <a:t>Bays and Rivers</a:t>
            </a:r>
          </a:p>
          <a:p>
            <a:pPr lvl="2">
              <a:lnSpc>
                <a:spcPct val="80000"/>
              </a:lnSpc>
              <a:buFont typeface="Courier New" pitchFamily="49" charset="0"/>
              <a:buChar char="o"/>
            </a:pPr>
            <a:r>
              <a:rPr lang="en-US" sz="2000" dirty="0" smtClean="0">
                <a:latin typeface="Calibri" pitchFamily="34" charset="0"/>
                <a:cs typeface="Calibri" pitchFamily="34" charset="0"/>
              </a:rPr>
              <a:t>Sabine Lake, Galveston and Trinity Bay systems</a:t>
            </a:r>
          </a:p>
          <a:p>
            <a:pPr lvl="2">
              <a:lnSpc>
                <a:spcPct val="80000"/>
              </a:lnSpc>
              <a:buFont typeface="Courier New" pitchFamily="49" charset="0"/>
              <a:buChar char="o"/>
            </a:pPr>
            <a:r>
              <a:rPr lang="en-US" sz="2000" dirty="0" smtClean="0">
                <a:latin typeface="Calibri" pitchFamily="34" charset="0"/>
                <a:cs typeface="Calibri" pitchFamily="34" charset="0"/>
              </a:rPr>
              <a:t>Lower portions of the Sabine, Neches, Trinity, San Jacinto, and Brazos rivers</a:t>
            </a:r>
          </a:p>
          <a:p>
            <a:pPr lvl="1">
              <a:lnSpc>
                <a:spcPct val="80000"/>
              </a:lnSpc>
              <a:buFont typeface="Courier New" pitchFamily="49" charset="0"/>
              <a:buChar char="o"/>
            </a:pPr>
            <a:endParaRPr lang="en-US" sz="1000" dirty="0" smtClean="0">
              <a:latin typeface="Calibri" pitchFamily="34" charset="0"/>
              <a:cs typeface="Calibri" pitchFamily="34" charset="0"/>
            </a:endParaRPr>
          </a:p>
          <a:p>
            <a:pPr lvl="1">
              <a:lnSpc>
                <a:spcPct val="80000"/>
              </a:lnSpc>
              <a:buFont typeface="Courier New" pitchFamily="49" charset="0"/>
              <a:buChar char="o"/>
            </a:pPr>
            <a:r>
              <a:rPr lang="en-US" sz="2400" b="1" dirty="0" smtClean="0">
                <a:latin typeface="Calibri" pitchFamily="34" charset="0"/>
                <a:cs typeface="Calibri" pitchFamily="34" charset="0"/>
              </a:rPr>
              <a:t>Beaches</a:t>
            </a:r>
          </a:p>
          <a:p>
            <a:pPr lvl="2">
              <a:lnSpc>
                <a:spcPct val="80000"/>
              </a:lnSpc>
              <a:buFont typeface="Courier New" pitchFamily="49" charset="0"/>
              <a:buChar char="o"/>
            </a:pPr>
            <a:r>
              <a:rPr lang="en-US" sz="2000" dirty="0" smtClean="0">
                <a:latin typeface="Calibri" pitchFamily="34" charset="0"/>
                <a:cs typeface="Calibri" pitchFamily="34" charset="0"/>
              </a:rPr>
              <a:t>119 miles of beaches from Brazoria to Jefferson counties</a:t>
            </a:r>
          </a:p>
          <a:p>
            <a:pPr lvl="2">
              <a:lnSpc>
                <a:spcPct val="80000"/>
              </a:lnSpc>
              <a:buFont typeface="Courier New" pitchFamily="49" charset="0"/>
              <a:buChar char="o"/>
            </a:pPr>
            <a:endParaRPr lang="en-US" sz="1000" dirty="0" smtClean="0">
              <a:latin typeface="Calibri" pitchFamily="34" charset="0"/>
              <a:cs typeface="Calibri" pitchFamily="34" charset="0"/>
            </a:endParaRPr>
          </a:p>
          <a:p>
            <a:pPr lvl="1">
              <a:lnSpc>
                <a:spcPct val="80000"/>
              </a:lnSpc>
              <a:buFont typeface="Courier New" pitchFamily="49" charset="0"/>
              <a:buChar char="o"/>
            </a:pPr>
            <a:endParaRPr lang="en-US" sz="1000" dirty="0" smtClean="0">
              <a:latin typeface="Calibri" pitchFamily="34" charset="0"/>
              <a:cs typeface="Calibri" pitchFamily="34" charset="0"/>
            </a:endParaRPr>
          </a:p>
          <a:p>
            <a:pPr lvl="1">
              <a:lnSpc>
                <a:spcPct val="80000"/>
              </a:lnSpc>
              <a:buFont typeface="Courier New" pitchFamily="49" charset="0"/>
              <a:buChar char="o"/>
            </a:pPr>
            <a:r>
              <a:rPr lang="en-US" sz="2400" b="1" dirty="0" smtClean="0">
                <a:latin typeface="Calibri" pitchFamily="34" charset="0"/>
                <a:cs typeface="Calibri" pitchFamily="34" charset="0"/>
              </a:rPr>
              <a:t>Wetlands</a:t>
            </a:r>
          </a:p>
          <a:p>
            <a:pPr lvl="2">
              <a:lnSpc>
                <a:spcPct val="80000"/>
              </a:lnSpc>
              <a:buFont typeface="Courier New" pitchFamily="49" charset="0"/>
              <a:buChar char="o"/>
            </a:pPr>
            <a:r>
              <a:rPr lang="en-US" sz="2000" dirty="0" smtClean="0">
                <a:latin typeface="Calibri" pitchFamily="34" charset="0"/>
                <a:cs typeface="Calibri" pitchFamily="34" charset="0"/>
              </a:rPr>
              <a:t>Largest extent of coastal marsh in Texas</a:t>
            </a:r>
          </a:p>
          <a:p>
            <a:pPr lvl="2">
              <a:lnSpc>
                <a:spcPct val="80000"/>
              </a:lnSpc>
              <a:buFont typeface="Courier New" pitchFamily="49" charset="0"/>
              <a:buChar char="o"/>
            </a:pPr>
            <a:r>
              <a:rPr lang="en-US" sz="2000" dirty="0" smtClean="0">
                <a:latin typeface="Calibri" pitchFamily="34" charset="0"/>
                <a:cs typeface="Calibri" pitchFamily="34" charset="0"/>
              </a:rPr>
              <a:t>Rare and declining coastal cypress-tupelo swamp community</a:t>
            </a:r>
          </a:p>
          <a:p>
            <a:pPr lvl="2">
              <a:lnSpc>
                <a:spcPct val="80000"/>
              </a:lnSpc>
              <a:buFont typeface="Courier New" pitchFamily="49" charset="0"/>
              <a:buChar char="o"/>
            </a:pPr>
            <a:r>
              <a:rPr lang="en-US" sz="2000" dirty="0" smtClean="0">
                <a:latin typeface="Calibri" pitchFamily="34" charset="0"/>
                <a:cs typeface="Calibri" pitchFamily="34" charset="0"/>
              </a:rPr>
              <a:t>Bottomland hardwood and riparian woodlands </a:t>
            </a:r>
            <a:endParaRPr lang="en-US" sz="2400" dirty="0" smtClean="0">
              <a:latin typeface="Calibri" pitchFamily="34" charset="0"/>
              <a:cs typeface="Calibri" pitchFamily="34" charset="0"/>
            </a:endParaRPr>
          </a:p>
          <a:p>
            <a:pPr lvl="1">
              <a:lnSpc>
                <a:spcPct val="80000"/>
              </a:lnSpc>
              <a:buFont typeface="Courier New" pitchFamily="49" charset="0"/>
              <a:buChar char="o"/>
            </a:pPr>
            <a:endParaRPr lang="en-US" sz="1000" dirty="0" smtClean="0">
              <a:latin typeface="Calibri" pitchFamily="34" charset="0"/>
              <a:cs typeface="Calibri" pitchFamily="34" charset="0"/>
            </a:endParaRPr>
          </a:p>
          <a:p>
            <a:pPr lvl="1">
              <a:lnSpc>
                <a:spcPct val="80000"/>
              </a:lnSpc>
              <a:buFont typeface="Courier New" pitchFamily="49" charset="0"/>
              <a:buChar char="o"/>
            </a:pPr>
            <a:r>
              <a:rPr lang="en-US" sz="2400" b="1" dirty="0" smtClean="0">
                <a:latin typeface="Calibri" pitchFamily="34" charset="0"/>
                <a:cs typeface="Calibri" pitchFamily="34" charset="0"/>
              </a:rPr>
              <a:t>Coastal Prairie</a:t>
            </a:r>
          </a:p>
          <a:p>
            <a:pPr lvl="1">
              <a:lnSpc>
                <a:spcPct val="80000"/>
              </a:lnSpc>
              <a:buFont typeface="Courier New" pitchFamily="49" charset="0"/>
              <a:buChar char="o"/>
            </a:pPr>
            <a:endParaRPr lang="en-US" sz="1000" dirty="0" smtClean="0">
              <a:latin typeface="Calibri" pitchFamily="34" charset="0"/>
              <a:cs typeface="Calibri" pitchFamily="34" charset="0"/>
            </a:endParaRPr>
          </a:p>
          <a:p>
            <a:pPr lvl="1">
              <a:lnSpc>
                <a:spcPct val="80000"/>
              </a:lnSpc>
              <a:buFont typeface="Courier New" pitchFamily="49" charset="0"/>
              <a:buChar char="o"/>
            </a:pPr>
            <a:r>
              <a:rPr lang="en-US" sz="2400" b="1" dirty="0" smtClean="0">
                <a:latin typeface="Calibri" pitchFamily="34" charset="0"/>
                <a:cs typeface="Calibri" pitchFamily="34" charset="0"/>
              </a:rPr>
              <a:t>Only Chenier Plain in Texas</a:t>
            </a:r>
          </a:p>
          <a:p>
            <a:pPr lvl="1">
              <a:lnSpc>
                <a:spcPct val="80000"/>
              </a:lnSpc>
              <a:buFont typeface="Courier New" pitchFamily="49" charset="0"/>
              <a:buChar char="o"/>
            </a:pPr>
            <a:endParaRPr lang="en-US" dirty="0" smtClean="0">
              <a:latin typeface="Calibri" pitchFamily="34" charset="0"/>
              <a:cs typeface="Calibri" pitchFamily="34" charset="0"/>
            </a:endParaRPr>
          </a:p>
          <a:p>
            <a:pPr lvl="1">
              <a:lnSpc>
                <a:spcPct val="80000"/>
              </a:lnSpc>
              <a:buFont typeface="Courier New" pitchFamily="49" charset="0"/>
              <a:buChar char="o"/>
            </a:pPr>
            <a:endParaRPr lang="en-US" sz="2400" dirty="0" smtClean="0">
              <a:latin typeface="Calibri" pitchFamily="34" charset="0"/>
              <a:cs typeface="Calibri" pitchFamily="34" charset="0"/>
            </a:endParaRPr>
          </a:p>
          <a:p>
            <a:pPr>
              <a:lnSpc>
                <a:spcPct val="80000"/>
              </a:lnSpc>
              <a:buFont typeface="Courier New" pitchFamily="49" charset="0"/>
              <a:buChar char="o"/>
            </a:pPr>
            <a:endParaRPr lang="en-US" sz="800" dirty="0">
              <a:latin typeface="Calibri" pitchFamily="34" charset="0"/>
              <a:cs typeface="Calibri" pitchFamily="34" charset="0"/>
            </a:endParaRPr>
          </a:p>
        </p:txBody>
      </p:sp>
      <p:sp>
        <p:nvSpPr>
          <p:cNvPr id="4" name="Rectangle 2"/>
          <p:cNvSpPr txBox="1">
            <a:spLocks noChangeArrowheads="1"/>
          </p:cNvSpPr>
          <p:nvPr/>
        </p:nvSpPr>
        <p:spPr bwMode="auto">
          <a:xfrm>
            <a:off x="0" y="-76200"/>
            <a:ext cx="9144000" cy="990600"/>
          </a:xfrm>
          <a:prstGeom prst="rect">
            <a:avLst/>
          </a:prstGeom>
          <a:gradFill>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0"/>
          </a:gradFill>
          <a:ln w="9525">
            <a:noFill/>
            <a:miter lim="800000"/>
            <a:headEnd/>
            <a:tailEnd/>
          </a:ln>
          <a:effectLst>
            <a:outerShdw dist="35921" dir="2700000" algn="ctr" rotWithShape="0">
              <a:schemeClr val="tx1"/>
            </a:outerShdw>
          </a:effectLst>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3500" b="1"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j-lt"/>
                <a:ea typeface="+mj-ea"/>
                <a:cs typeface="+mj-cs"/>
              </a:rPr>
              <a:t>REGIONAL</a:t>
            </a:r>
            <a:r>
              <a:rPr kumimoji="0" lang="en-US" sz="3500" b="1" i="0" u="none" strike="noStrike" kern="0" cap="none" spc="0" normalizeH="0" noProof="0" dirty="0" smtClean="0">
                <a:ln>
                  <a:noFill/>
                </a:ln>
                <a:solidFill>
                  <a:schemeClr val="tx1"/>
                </a:solidFill>
                <a:effectLst>
                  <a:outerShdw blurRad="38100" dist="38100" dir="2700000" algn="tl">
                    <a:srgbClr val="000000">
                      <a:alpha val="43137"/>
                    </a:srgbClr>
                  </a:outerShdw>
                </a:effectLst>
                <a:uLnTx/>
                <a:uFillTx/>
                <a:latin typeface="+mj-lt"/>
                <a:ea typeface="+mj-ea"/>
                <a:cs typeface="+mj-cs"/>
              </a:rPr>
              <a:t> RESOURCES OF NATIONAL IMPORTANCE</a:t>
            </a:r>
            <a:endParaRPr kumimoji="0" lang="en-US" sz="3500" b="1" i="0" u="none" strike="noStrike" kern="0" cap="none" spc="0" normalizeH="0" baseline="0" noProof="0" dirty="0">
              <a:ln>
                <a:noFill/>
              </a:ln>
              <a:solidFill>
                <a:schemeClr val="tx1"/>
              </a:solidFill>
              <a:effectLst>
                <a:outerShdw blurRad="38100" dist="38100" dir="2700000" algn="tl">
                  <a:srgbClr val="000000">
                    <a:alpha val="43137"/>
                  </a:srgbClr>
                </a:outerShdw>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28600" y="990600"/>
            <a:ext cx="8328755" cy="5564600"/>
          </a:xfrm>
          <a:prstGeom prst="rect">
            <a:avLst/>
          </a:prstGeom>
          <a:noFill/>
        </p:spPr>
        <p:txBody>
          <a:bodyPr wrap="none" rtlCol="0">
            <a:spAutoFit/>
          </a:bodyPr>
          <a:lstStyle/>
          <a:p>
            <a:pPr lvl="1">
              <a:lnSpc>
                <a:spcPct val="80000"/>
              </a:lnSpc>
              <a:buFont typeface="Courier New" pitchFamily="49" charset="0"/>
              <a:buChar char="o"/>
            </a:pPr>
            <a:r>
              <a:rPr lang="en-US" sz="2800" dirty="0" smtClean="0">
                <a:latin typeface="Calibri" pitchFamily="34" charset="0"/>
                <a:cs typeface="Calibri" pitchFamily="34" charset="0"/>
              </a:rPr>
              <a:t> </a:t>
            </a:r>
            <a:r>
              <a:rPr lang="en-US" sz="2800" b="1" dirty="0" smtClean="0">
                <a:latin typeface="Calibri" pitchFamily="34" charset="0"/>
                <a:cs typeface="Calibri" pitchFamily="34" charset="0"/>
              </a:rPr>
              <a:t>Natural Resources (continued)</a:t>
            </a:r>
          </a:p>
          <a:p>
            <a:pPr lvl="1">
              <a:lnSpc>
                <a:spcPct val="80000"/>
              </a:lnSpc>
              <a:buFont typeface="Courier New" pitchFamily="49" charset="0"/>
              <a:buChar char="o"/>
            </a:pPr>
            <a:endParaRPr lang="en-US" sz="1000" dirty="0" smtClean="0">
              <a:latin typeface="Calibri" pitchFamily="34" charset="0"/>
              <a:cs typeface="Calibri" pitchFamily="34" charset="0"/>
            </a:endParaRPr>
          </a:p>
          <a:p>
            <a:pPr lvl="2">
              <a:lnSpc>
                <a:spcPct val="80000"/>
              </a:lnSpc>
              <a:buFont typeface="Courier New" pitchFamily="49" charset="0"/>
              <a:buChar char="o"/>
            </a:pPr>
            <a:r>
              <a:rPr lang="en-US" sz="2400" dirty="0" smtClean="0">
                <a:latin typeface="Calibri" pitchFamily="34" charset="0"/>
                <a:cs typeface="Calibri" pitchFamily="34" charset="0"/>
              </a:rPr>
              <a:t> </a:t>
            </a:r>
            <a:r>
              <a:rPr lang="en-US" sz="2400" b="1" dirty="0" smtClean="0">
                <a:latin typeface="Calibri" pitchFamily="34" charset="0"/>
                <a:cs typeface="Calibri" pitchFamily="34" charset="0"/>
              </a:rPr>
              <a:t>Threatened and endangered species/critical habitat</a:t>
            </a:r>
          </a:p>
          <a:p>
            <a:pPr lvl="3">
              <a:lnSpc>
                <a:spcPct val="80000"/>
              </a:lnSpc>
              <a:buFont typeface="Courier New" pitchFamily="49" charset="0"/>
              <a:buChar char="o"/>
            </a:pPr>
            <a:r>
              <a:rPr lang="en-US" sz="2000" dirty="0" smtClean="0">
                <a:latin typeface="Calibri" pitchFamily="34" charset="0"/>
                <a:cs typeface="Calibri" pitchFamily="34" charset="0"/>
              </a:rPr>
              <a:t> Piping plover and sea turtles </a:t>
            </a:r>
          </a:p>
          <a:p>
            <a:pPr lvl="2">
              <a:lnSpc>
                <a:spcPct val="80000"/>
              </a:lnSpc>
              <a:buFont typeface="Courier New" pitchFamily="49" charset="0"/>
              <a:buChar char="o"/>
            </a:pPr>
            <a:endParaRPr lang="en-US" sz="2000" dirty="0" smtClean="0">
              <a:latin typeface="Calibri" pitchFamily="34" charset="0"/>
              <a:cs typeface="Calibri" pitchFamily="34" charset="0"/>
            </a:endParaRPr>
          </a:p>
          <a:p>
            <a:pPr lvl="2">
              <a:lnSpc>
                <a:spcPct val="80000"/>
              </a:lnSpc>
              <a:buFont typeface="Courier New" pitchFamily="49" charset="0"/>
              <a:buChar char="o"/>
            </a:pPr>
            <a:r>
              <a:rPr lang="en-US" sz="2400" dirty="0" smtClean="0">
                <a:latin typeface="Calibri" pitchFamily="34" charset="0"/>
                <a:cs typeface="Calibri" pitchFamily="34" charset="0"/>
              </a:rPr>
              <a:t> </a:t>
            </a:r>
            <a:r>
              <a:rPr lang="en-US" sz="2400" b="1" dirty="0" smtClean="0">
                <a:latin typeface="Calibri" pitchFamily="34" charset="0"/>
                <a:cs typeface="Calibri" pitchFamily="34" charset="0"/>
              </a:rPr>
              <a:t>Commercial and recreational fisheries</a:t>
            </a:r>
          </a:p>
          <a:p>
            <a:pPr lvl="3">
              <a:lnSpc>
                <a:spcPct val="80000"/>
              </a:lnSpc>
              <a:buFont typeface="Courier New" pitchFamily="49" charset="0"/>
              <a:buChar char="o"/>
            </a:pPr>
            <a:r>
              <a:rPr lang="en-US" sz="2000" dirty="0" smtClean="0">
                <a:latin typeface="Calibri" pitchFamily="34" charset="0"/>
                <a:cs typeface="Calibri" pitchFamily="34" charset="0"/>
              </a:rPr>
              <a:t> Oysters/shrimp</a:t>
            </a:r>
          </a:p>
          <a:p>
            <a:pPr lvl="3">
              <a:lnSpc>
                <a:spcPct val="80000"/>
              </a:lnSpc>
              <a:buFont typeface="Courier New" pitchFamily="49" charset="0"/>
              <a:buChar char="o"/>
            </a:pPr>
            <a:r>
              <a:rPr lang="en-US" sz="2000" dirty="0" smtClean="0">
                <a:latin typeface="Calibri" pitchFamily="34" charset="0"/>
                <a:cs typeface="Calibri" pitchFamily="34" charset="0"/>
              </a:rPr>
              <a:t> Sport fishing</a:t>
            </a:r>
          </a:p>
          <a:p>
            <a:pPr lvl="2">
              <a:lnSpc>
                <a:spcPct val="80000"/>
              </a:lnSpc>
              <a:buFont typeface="Courier New" pitchFamily="49" charset="0"/>
              <a:buChar char="o"/>
            </a:pPr>
            <a:endParaRPr lang="en-US" sz="2400" dirty="0" smtClean="0">
              <a:latin typeface="Calibri" pitchFamily="34" charset="0"/>
              <a:cs typeface="Calibri" pitchFamily="34" charset="0"/>
            </a:endParaRPr>
          </a:p>
          <a:p>
            <a:pPr lvl="2">
              <a:lnSpc>
                <a:spcPct val="80000"/>
              </a:lnSpc>
              <a:buFont typeface="Courier New" pitchFamily="49" charset="0"/>
              <a:buChar char="o"/>
            </a:pPr>
            <a:r>
              <a:rPr lang="en-US" sz="2400" dirty="0" smtClean="0">
                <a:latin typeface="Calibri" pitchFamily="34" charset="0"/>
                <a:cs typeface="Calibri" pitchFamily="34" charset="0"/>
              </a:rPr>
              <a:t> </a:t>
            </a:r>
            <a:r>
              <a:rPr lang="en-US" sz="2400" b="1" dirty="0" smtClean="0">
                <a:latin typeface="Calibri" pitchFamily="34" charset="0"/>
                <a:cs typeface="Calibri" pitchFamily="34" charset="0"/>
              </a:rPr>
              <a:t>Wildlife management areas </a:t>
            </a:r>
          </a:p>
          <a:p>
            <a:pPr lvl="3">
              <a:lnSpc>
                <a:spcPct val="80000"/>
              </a:lnSpc>
              <a:buFont typeface="Courier New" pitchFamily="49" charset="0"/>
              <a:buChar char="o"/>
            </a:pPr>
            <a:r>
              <a:rPr lang="en-US" sz="2000" dirty="0" smtClean="0">
                <a:latin typeface="Calibri" pitchFamily="34" charset="0"/>
                <a:cs typeface="Calibri" pitchFamily="34" charset="0"/>
              </a:rPr>
              <a:t> Seven Texas wildlife management areas</a:t>
            </a:r>
          </a:p>
          <a:p>
            <a:pPr lvl="4">
              <a:lnSpc>
                <a:spcPct val="80000"/>
              </a:lnSpc>
              <a:buFont typeface="Courier New" pitchFamily="49" charset="0"/>
              <a:buChar char="o"/>
            </a:pPr>
            <a:r>
              <a:rPr lang="en-US" sz="2000" dirty="0" smtClean="0">
                <a:latin typeface="Calibri" pitchFamily="34" charset="0"/>
                <a:cs typeface="Calibri" pitchFamily="34" charset="0"/>
              </a:rPr>
              <a:t> Approximately 40,700 acres (64 square miles) </a:t>
            </a:r>
          </a:p>
          <a:p>
            <a:pPr lvl="2">
              <a:lnSpc>
                <a:spcPct val="80000"/>
              </a:lnSpc>
              <a:buFont typeface="Courier New" pitchFamily="49" charset="0"/>
              <a:buChar char="o"/>
            </a:pPr>
            <a:endParaRPr lang="en-US" sz="2000" dirty="0" smtClean="0">
              <a:latin typeface="Calibri" pitchFamily="34" charset="0"/>
              <a:cs typeface="Calibri" pitchFamily="34" charset="0"/>
            </a:endParaRPr>
          </a:p>
          <a:p>
            <a:pPr lvl="3">
              <a:lnSpc>
                <a:spcPct val="80000"/>
              </a:lnSpc>
              <a:buFont typeface="Courier New" pitchFamily="49" charset="0"/>
              <a:buChar char="o"/>
            </a:pPr>
            <a:r>
              <a:rPr lang="en-US" sz="2000" dirty="0" smtClean="0">
                <a:latin typeface="Calibri" pitchFamily="34" charset="0"/>
                <a:cs typeface="Calibri" pitchFamily="34" charset="0"/>
              </a:rPr>
              <a:t> Five national wildlife refuges</a:t>
            </a:r>
          </a:p>
          <a:p>
            <a:pPr lvl="4">
              <a:lnSpc>
                <a:spcPct val="80000"/>
              </a:lnSpc>
              <a:buFont typeface="Courier New" pitchFamily="49" charset="0"/>
              <a:buChar char="o"/>
            </a:pPr>
            <a:r>
              <a:rPr lang="en-US" sz="2000" dirty="0" smtClean="0">
                <a:latin typeface="Calibri" pitchFamily="34" charset="0"/>
                <a:cs typeface="Calibri" pitchFamily="34" charset="0"/>
              </a:rPr>
              <a:t> Anahuac, McFaddin, Texas Point, Brazoria and San Bernard</a:t>
            </a:r>
          </a:p>
          <a:p>
            <a:pPr lvl="4">
              <a:lnSpc>
                <a:spcPct val="80000"/>
              </a:lnSpc>
              <a:buFont typeface="Courier New" pitchFamily="49" charset="0"/>
              <a:buChar char="o"/>
            </a:pPr>
            <a:r>
              <a:rPr lang="en-US" sz="2000" dirty="0" smtClean="0">
                <a:latin typeface="Calibri" pitchFamily="34" charset="0"/>
                <a:cs typeface="Calibri" pitchFamily="34" charset="0"/>
              </a:rPr>
              <a:t> Approximately 200,000 acres (312 square miles)</a:t>
            </a:r>
          </a:p>
          <a:p>
            <a:pPr lvl="1">
              <a:lnSpc>
                <a:spcPct val="80000"/>
              </a:lnSpc>
              <a:buFont typeface="Courier New" pitchFamily="49" charset="0"/>
              <a:buChar char="o"/>
            </a:pPr>
            <a:endParaRPr lang="en-US" sz="2400" dirty="0" smtClean="0">
              <a:latin typeface="Calibri" pitchFamily="34" charset="0"/>
              <a:cs typeface="Calibri" pitchFamily="34" charset="0"/>
            </a:endParaRPr>
          </a:p>
          <a:p>
            <a:pPr lvl="2">
              <a:lnSpc>
                <a:spcPct val="80000"/>
              </a:lnSpc>
              <a:buFont typeface="Courier New" pitchFamily="49" charset="0"/>
              <a:buChar char="o"/>
            </a:pPr>
            <a:r>
              <a:rPr lang="en-US" sz="2400" dirty="0" smtClean="0">
                <a:latin typeface="Calibri" pitchFamily="34" charset="0"/>
                <a:cs typeface="Calibri" pitchFamily="34" charset="0"/>
              </a:rPr>
              <a:t> </a:t>
            </a:r>
            <a:r>
              <a:rPr lang="en-US" sz="2400" b="1" dirty="0" smtClean="0">
                <a:latin typeface="Calibri" pitchFamily="34" charset="0"/>
                <a:cs typeface="Calibri" pitchFamily="34" charset="0"/>
              </a:rPr>
              <a:t>State Parks</a:t>
            </a:r>
          </a:p>
          <a:p>
            <a:pPr lvl="3">
              <a:lnSpc>
                <a:spcPct val="80000"/>
              </a:lnSpc>
              <a:buFont typeface="Courier New" pitchFamily="49" charset="0"/>
              <a:buChar char="o"/>
            </a:pPr>
            <a:r>
              <a:rPr lang="en-US" sz="2000" dirty="0" smtClean="0">
                <a:latin typeface="Calibri" pitchFamily="34" charset="0"/>
                <a:cs typeface="Calibri" pitchFamily="34" charset="0"/>
              </a:rPr>
              <a:t> Galveston Island State Park</a:t>
            </a:r>
          </a:p>
          <a:p>
            <a:pPr lvl="3">
              <a:lnSpc>
                <a:spcPct val="80000"/>
              </a:lnSpc>
              <a:buFont typeface="Courier New" pitchFamily="49" charset="0"/>
              <a:buChar char="o"/>
            </a:pPr>
            <a:r>
              <a:rPr lang="en-US" sz="2000" dirty="0" smtClean="0">
                <a:latin typeface="Calibri" pitchFamily="34" charset="0"/>
                <a:cs typeface="Calibri" pitchFamily="34" charset="0"/>
              </a:rPr>
              <a:t> Sea Rim State Park</a:t>
            </a:r>
            <a:endParaRPr lang="en-US" sz="2400" dirty="0" smtClean="0">
              <a:latin typeface="Calibri" pitchFamily="34" charset="0"/>
              <a:cs typeface="Calibri" pitchFamily="34" charset="0"/>
            </a:endParaRPr>
          </a:p>
          <a:p>
            <a:pPr>
              <a:buFont typeface="Courier New" pitchFamily="49" charset="0"/>
              <a:buChar char="o"/>
            </a:pPr>
            <a:endParaRPr lang="en-US" dirty="0">
              <a:latin typeface="Calibri" pitchFamily="34" charset="0"/>
              <a:cs typeface="Calibri" pitchFamily="34" charset="0"/>
            </a:endParaRPr>
          </a:p>
        </p:txBody>
      </p:sp>
      <p:sp>
        <p:nvSpPr>
          <p:cNvPr id="5" name="Rectangle 2"/>
          <p:cNvSpPr>
            <a:spLocks noGrp="1" noChangeArrowheads="1"/>
          </p:cNvSpPr>
          <p:nvPr>
            <p:ph type="title"/>
          </p:nvPr>
        </p:nvSpPr>
        <p:spPr>
          <a:xfrm>
            <a:off x="0" y="-76200"/>
            <a:ext cx="9144000" cy="914400"/>
          </a:xfrm>
          <a:gradFill>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0"/>
          </a:gradFill>
          <a:effectLst>
            <a:outerShdw dist="35921" dir="2700000" algn="ctr" rotWithShape="0">
              <a:schemeClr val="tx1"/>
            </a:outerShdw>
          </a:effectLst>
        </p:spPr>
        <p:txBody>
          <a:bodyPr/>
          <a:lstStyle/>
          <a:p>
            <a:r>
              <a:rPr lang="en-US" sz="3200" b="1" dirty="0" smtClean="0">
                <a:solidFill>
                  <a:schemeClr val="tx1"/>
                </a:solidFill>
                <a:effectLst>
                  <a:outerShdw blurRad="38100" dist="38100" dir="2700000" algn="tl">
                    <a:srgbClr val="000000">
                      <a:alpha val="43137"/>
                    </a:srgbClr>
                  </a:outerShdw>
                </a:effectLst>
              </a:rPr>
              <a:t>REGIONAL RESOURCES OF </a:t>
            </a:r>
            <a:br>
              <a:rPr lang="en-US" sz="3200" b="1" dirty="0" smtClean="0">
                <a:solidFill>
                  <a:schemeClr val="tx1"/>
                </a:solidFill>
                <a:effectLst>
                  <a:outerShdw blurRad="38100" dist="38100" dir="2700000" algn="tl">
                    <a:srgbClr val="000000">
                      <a:alpha val="43137"/>
                    </a:srgbClr>
                  </a:outerShdw>
                </a:effectLst>
              </a:rPr>
            </a:br>
            <a:r>
              <a:rPr lang="en-US" sz="3200" b="1" dirty="0" smtClean="0">
                <a:solidFill>
                  <a:schemeClr val="tx1"/>
                </a:solidFill>
                <a:effectLst>
                  <a:outerShdw blurRad="38100" dist="38100" dir="2700000" algn="tl">
                    <a:srgbClr val="000000">
                      <a:alpha val="43137"/>
                    </a:srgbClr>
                  </a:outerShdw>
                </a:effectLst>
              </a:rPr>
              <a:t>NATIONAL IMPORTANCE</a:t>
            </a:r>
            <a:endParaRPr lang="en-US" sz="3200" b="1" dirty="0">
              <a:solidFill>
                <a:schemeClr val="tx1"/>
              </a:solidFill>
            </a:endParaRPr>
          </a:p>
        </p:txBody>
      </p:sp>
      <p:sp>
        <p:nvSpPr>
          <p:cNvPr id="6" name="Rectangle 2"/>
          <p:cNvSpPr txBox="1">
            <a:spLocks noChangeArrowheads="1"/>
          </p:cNvSpPr>
          <p:nvPr/>
        </p:nvSpPr>
        <p:spPr bwMode="auto">
          <a:xfrm>
            <a:off x="0" y="-76200"/>
            <a:ext cx="9144000" cy="990600"/>
          </a:xfrm>
          <a:prstGeom prst="rect">
            <a:avLst/>
          </a:prstGeom>
          <a:gradFill>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0"/>
          </a:gradFill>
          <a:ln w="9525">
            <a:noFill/>
            <a:miter lim="800000"/>
            <a:headEnd/>
            <a:tailEnd/>
          </a:ln>
          <a:effectLst>
            <a:outerShdw dist="35921" dir="2700000" algn="ctr" rotWithShape="0">
              <a:schemeClr val="tx1"/>
            </a:outerShdw>
          </a:effectLst>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3500" b="1"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j-lt"/>
                <a:ea typeface="+mj-ea"/>
                <a:cs typeface="+mj-cs"/>
              </a:rPr>
              <a:t>REGIONAL</a:t>
            </a:r>
            <a:r>
              <a:rPr kumimoji="0" lang="en-US" sz="3500" b="1" i="0" u="none" strike="noStrike" kern="0" cap="none" spc="0" normalizeH="0" noProof="0" dirty="0" smtClean="0">
                <a:ln>
                  <a:noFill/>
                </a:ln>
                <a:solidFill>
                  <a:schemeClr val="tx1"/>
                </a:solidFill>
                <a:effectLst>
                  <a:outerShdw blurRad="38100" dist="38100" dir="2700000" algn="tl">
                    <a:srgbClr val="000000">
                      <a:alpha val="43137"/>
                    </a:srgbClr>
                  </a:outerShdw>
                </a:effectLst>
                <a:uLnTx/>
                <a:uFillTx/>
                <a:latin typeface="+mj-lt"/>
                <a:ea typeface="+mj-ea"/>
                <a:cs typeface="+mj-cs"/>
              </a:rPr>
              <a:t> RESOURCES OF NATIONAL IMPORTANCE</a:t>
            </a:r>
            <a:endParaRPr kumimoji="0" lang="en-US" sz="3500" b="1" i="0" u="none" strike="noStrike" kern="0" cap="none" spc="0" normalizeH="0" baseline="0" noProof="0" dirty="0">
              <a:ln>
                <a:noFill/>
              </a:ln>
              <a:solidFill>
                <a:schemeClr val="tx1"/>
              </a:solidFill>
              <a:effectLst>
                <a:outerShdw blurRad="38100" dist="38100" dir="2700000" algn="tl">
                  <a:srgbClr val="000000">
                    <a:alpha val="43137"/>
                  </a:srgbClr>
                </a:outerShdw>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CFCD_Ike_Surge-Inundation_Maps_TX-LA.jpg"/>
          <p:cNvPicPr>
            <a:picLocks noChangeAspect="1"/>
          </p:cNvPicPr>
          <p:nvPr/>
        </p:nvPicPr>
        <p:blipFill>
          <a:blip r:embed="rId3" cstate="print"/>
          <a:srcRect l="2500" t="24242" r="2500" b="6212"/>
          <a:stretch>
            <a:fillRect/>
          </a:stretch>
        </p:blipFill>
        <p:spPr>
          <a:xfrm>
            <a:off x="0" y="914400"/>
            <a:ext cx="9144000" cy="4572000"/>
          </a:xfrm>
          <a:prstGeom prst="rect">
            <a:avLst/>
          </a:prstGeom>
        </p:spPr>
      </p:pic>
      <p:sp>
        <p:nvSpPr>
          <p:cNvPr id="156674" name="Rectangle 2"/>
          <p:cNvSpPr>
            <a:spLocks noGrp="1" noChangeArrowheads="1"/>
          </p:cNvSpPr>
          <p:nvPr>
            <p:ph type="title"/>
          </p:nvPr>
        </p:nvSpPr>
        <p:spPr>
          <a:xfrm>
            <a:off x="0" y="0"/>
            <a:ext cx="9144000" cy="838200"/>
          </a:xfrm>
          <a:gradFill>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0"/>
          </a:gradFill>
          <a:effectLst>
            <a:outerShdw dist="35921" dir="2700000" algn="ctr" rotWithShape="0">
              <a:schemeClr val="tx1"/>
            </a:outerShdw>
          </a:effectLst>
        </p:spPr>
        <p:txBody>
          <a:bodyPr/>
          <a:lstStyle/>
          <a:p>
            <a:r>
              <a:rPr lang="en-US" sz="3200" b="1" dirty="0" smtClean="0">
                <a:solidFill>
                  <a:schemeClr val="tx1"/>
                </a:solidFill>
                <a:effectLst>
                  <a:outerShdw blurRad="38100" dist="38100" dir="2700000" algn="tl">
                    <a:srgbClr val="000000">
                      <a:alpha val="43137"/>
                    </a:srgbClr>
                  </a:outerShdw>
                </a:effectLst>
              </a:rPr>
              <a:t>PROBLEM: STORM DAMAGE/FLOOD RISK</a:t>
            </a:r>
            <a:endParaRPr lang="en-US" sz="3200" b="1" dirty="0">
              <a:solidFill>
                <a:schemeClr val="tx1"/>
              </a:solidFill>
              <a:effectLst>
                <a:outerShdw blurRad="38100" dist="38100" dir="2700000" algn="tl">
                  <a:srgbClr val="000000">
                    <a:alpha val="43137"/>
                  </a:srgbClr>
                </a:outerShdw>
              </a:effectLst>
            </a:endParaRPr>
          </a:p>
        </p:txBody>
      </p:sp>
      <p:sp>
        <p:nvSpPr>
          <p:cNvPr id="5" name="TextBox 4"/>
          <p:cNvSpPr txBox="1"/>
          <p:nvPr/>
        </p:nvSpPr>
        <p:spPr>
          <a:xfrm>
            <a:off x="3048000" y="4495800"/>
            <a:ext cx="2971800" cy="646331"/>
          </a:xfrm>
          <a:prstGeom prst="rect">
            <a:avLst/>
          </a:prstGeom>
          <a:noFill/>
        </p:spPr>
        <p:txBody>
          <a:bodyPr wrap="square" rtlCol="0">
            <a:spAutoFit/>
          </a:bodyPr>
          <a:lstStyle/>
          <a:p>
            <a:r>
              <a:rPr lang="en-US" dirty="0" smtClean="0"/>
              <a:t>Hurricane Ike Surge Inundation Map (HCFCD)</a:t>
            </a:r>
            <a:endParaRPr lang="en-US" dirty="0"/>
          </a:p>
        </p:txBody>
      </p:sp>
      <p:pic>
        <p:nvPicPr>
          <p:cNvPr id="6" name="Picture 6"/>
          <p:cNvPicPr>
            <a:picLocks noChangeAspect="1" noChangeArrowheads="1"/>
          </p:cNvPicPr>
          <p:nvPr/>
        </p:nvPicPr>
        <p:blipFill>
          <a:blip r:embed="rId4" cstate="print"/>
          <a:srcRect/>
          <a:stretch>
            <a:fillRect/>
          </a:stretch>
        </p:blipFill>
        <p:spPr bwMode="auto">
          <a:xfrm>
            <a:off x="0" y="5105400"/>
            <a:ext cx="3973680" cy="1524000"/>
          </a:xfrm>
          <a:prstGeom prst="rect">
            <a:avLst/>
          </a:prstGeom>
          <a:noFill/>
          <a:ln w="15875">
            <a:noFill/>
            <a:miter lim="800000"/>
            <a:headEnd/>
            <a:tailEnd/>
          </a:ln>
          <a:effectLst>
            <a:outerShdw dist="71842" dir="2700000" algn="ctr" rotWithShape="0">
              <a:schemeClr val="tx1"/>
            </a:outerShdw>
          </a:effectLst>
        </p:spPr>
      </p:pic>
      <p:sp>
        <p:nvSpPr>
          <p:cNvPr id="7" name="Rectangle 2"/>
          <p:cNvSpPr txBox="1">
            <a:spLocks noChangeArrowheads="1"/>
          </p:cNvSpPr>
          <p:nvPr/>
        </p:nvSpPr>
        <p:spPr bwMode="auto">
          <a:xfrm>
            <a:off x="0" y="-76200"/>
            <a:ext cx="9144000" cy="990600"/>
          </a:xfrm>
          <a:prstGeom prst="rect">
            <a:avLst/>
          </a:prstGeom>
          <a:gradFill>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0"/>
          </a:gradFill>
          <a:ln w="9525">
            <a:noFill/>
            <a:miter lim="800000"/>
            <a:headEnd/>
            <a:tailEnd/>
          </a:ln>
          <a:effectLst>
            <a:outerShdw dist="35921" dir="2700000" algn="ctr" rotWithShape="0">
              <a:schemeClr val="tx1"/>
            </a:outerShdw>
          </a:effectLst>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3500" b="1"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j-lt"/>
                <a:ea typeface="+mj-ea"/>
                <a:cs typeface="+mj-cs"/>
              </a:rPr>
              <a:t>PROBLEM: STORM DAMAGE/FLOOD</a:t>
            </a:r>
            <a:r>
              <a:rPr kumimoji="0" lang="en-US" sz="3500" b="1" i="0" u="none" strike="noStrike" kern="0" cap="none" spc="0" normalizeH="0" noProof="0" dirty="0" smtClean="0">
                <a:ln>
                  <a:noFill/>
                </a:ln>
                <a:solidFill>
                  <a:schemeClr val="tx1"/>
                </a:solidFill>
                <a:effectLst>
                  <a:outerShdw blurRad="38100" dist="38100" dir="2700000" algn="tl">
                    <a:srgbClr val="000000">
                      <a:alpha val="43137"/>
                    </a:srgbClr>
                  </a:outerShdw>
                </a:effectLst>
                <a:uLnTx/>
                <a:uFillTx/>
                <a:latin typeface="+mj-lt"/>
                <a:ea typeface="+mj-ea"/>
                <a:cs typeface="+mj-cs"/>
              </a:rPr>
              <a:t> RISK</a:t>
            </a:r>
            <a:endParaRPr kumimoji="0" lang="en-US" sz="3500" b="1" i="0" u="none" strike="noStrike" kern="0" cap="none" spc="0" normalizeH="0" baseline="0" noProof="0" dirty="0">
              <a:ln>
                <a:noFill/>
              </a:ln>
              <a:solidFill>
                <a:schemeClr val="tx1"/>
              </a:solidFill>
              <a:effectLst>
                <a:outerShdw blurRad="38100" dist="38100" dir="2700000" algn="tl">
                  <a:srgbClr val="000000">
                    <a:alpha val="43137"/>
                  </a:srgbClr>
                </a:outerShdw>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 descr="galveston jetties"/>
          <p:cNvPicPr>
            <a:picLocks noChangeAspect="1" noChangeArrowheads="1"/>
          </p:cNvPicPr>
          <p:nvPr/>
        </p:nvPicPr>
        <p:blipFill>
          <a:blip r:embed="rId2" cstate="print"/>
          <a:srcRect/>
          <a:stretch>
            <a:fillRect/>
          </a:stretch>
        </p:blipFill>
        <p:spPr bwMode="auto">
          <a:xfrm>
            <a:off x="381000" y="1066800"/>
            <a:ext cx="3886200" cy="2351511"/>
          </a:xfrm>
          <a:prstGeom prst="rect">
            <a:avLst/>
          </a:prstGeom>
          <a:noFill/>
          <a:ln w="9525">
            <a:solidFill>
              <a:schemeClr val="tx1"/>
            </a:solidFill>
            <a:miter lim="800000"/>
            <a:headEnd/>
            <a:tailEnd/>
          </a:ln>
        </p:spPr>
      </p:pic>
      <p:pic>
        <p:nvPicPr>
          <p:cNvPr id="5" name="Picture 10" descr="seawall"/>
          <p:cNvPicPr>
            <a:picLocks noChangeAspect="1" noChangeArrowheads="1"/>
          </p:cNvPicPr>
          <p:nvPr/>
        </p:nvPicPr>
        <p:blipFill>
          <a:blip r:embed="rId3" cstate="print"/>
          <a:srcRect/>
          <a:stretch>
            <a:fillRect/>
          </a:stretch>
        </p:blipFill>
        <p:spPr bwMode="auto">
          <a:xfrm>
            <a:off x="381000" y="3678237"/>
            <a:ext cx="3906424" cy="2493963"/>
          </a:xfrm>
          <a:prstGeom prst="rect">
            <a:avLst/>
          </a:prstGeom>
          <a:noFill/>
          <a:ln w="9525">
            <a:solidFill>
              <a:schemeClr val="tx1"/>
            </a:solidFill>
            <a:miter lim="800000"/>
            <a:headEnd/>
            <a:tailEnd/>
          </a:ln>
        </p:spPr>
      </p:pic>
      <p:sp>
        <p:nvSpPr>
          <p:cNvPr id="6" name="Text Box 14"/>
          <p:cNvSpPr txBox="1">
            <a:spLocks noChangeArrowheads="1"/>
          </p:cNvSpPr>
          <p:nvPr/>
        </p:nvSpPr>
        <p:spPr bwMode="auto">
          <a:xfrm>
            <a:off x="381000" y="1078468"/>
            <a:ext cx="3200400" cy="369332"/>
          </a:xfrm>
          <a:prstGeom prst="rect">
            <a:avLst/>
          </a:prstGeom>
          <a:noFill/>
          <a:ln w="9525">
            <a:noFill/>
            <a:miter lim="800000"/>
            <a:headEnd/>
            <a:tailEnd/>
          </a:ln>
          <a:effectLst/>
        </p:spPr>
        <p:txBody>
          <a:bodyPr wrap="square">
            <a:spAutoFit/>
          </a:bodyPr>
          <a:lstStyle/>
          <a:p>
            <a:pPr>
              <a:spcBef>
                <a:spcPct val="50000"/>
              </a:spcBef>
            </a:pPr>
            <a:r>
              <a:rPr lang="en-US" b="1" dirty="0">
                <a:effectLst>
                  <a:outerShdw blurRad="38100" dist="38100" dir="2700000" algn="tl">
                    <a:srgbClr val="000000">
                      <a:alpha val="43137"/>
                    </a:srgbClr>
                  </a:outerShdw>
                </a:effectLst>
              </a:rPr>
              <a:t>Galveston </a:t>
            </a:r>
            <a:r>
              <a:rPr lang="en-US" b="1" dirty="0" smtClean="0">
                <a:effectLst>
                  <a:outerShdw blurRad="38100" dist="38100" dir="2700000" algn="tl">
                    <a:srgbClr val="000000">
                      <a:alpha val="43137"/>
                    </a:srgbClr>
                  </a:outerShdw>
                </a:effectLst>
              </a:rPr>
              <a:t>Jetties </a:t>
            </a:r>
            <a:endParaRPr lang="en-US" b="1" dirty="0">
              <a:effectLst>
                <a:outerShdw blurRad="38100" dist="38100" dir="2700000" algn="tl">
                  <a:srgbClr val="000000">
                    <a:alpha val="43137"/>
                  </a:srgbClr>
                </a:outerShdw>
              </a:effectLst>
            </a:endParaRPr>
          </a:p>
        </p:txBody>
      </p:sp>
      <p:sp>
        <p:nvSpPr>
          <p:cNvPr id="7" name="Text Box 16"/>
          <p:cNvSpPr txBox="1">
            <a:spLocks noChangeArrowheads="1"/>
          </p:cNvSpPr>
          <p:nvPr/>
        </p:nvSpPr>
        <p:spPr bwMode="auto">
          <a:xfrm>
            <a:off x="381000" y="3669268"/>
            <a:ext cx="2362200" cy="369332"/>
          </a:xfrm>
          <a:prstGeom prst="rect">
            <a:avLst/>
          </a:prstGeom>
          <a:noFill/>
          <a:ln w="9525">
            <a:noFill/>
            <a:miter lim="800000"/>
            <a:headEnd/>
            <a:tailEnd/>
          </a:ln>
          <a:effectLst/>
        </p:spPr>
        <p:txBody>
          <a:bodyPr wrap="square">
            <a:spAutoFit/>
          </a:bodyPr>
          <a:lstStyle/>
          <a:p>
            <a:pPr>
              <a:spcBef>
                <a:spcPct val="50000"/>
              </a:spcBef>
            </a:pPr>
            <a:r>
              <a:rPr lang="en-US" b="1" dirty="0">
                <a:effectLst>
                  <a:outerShdw blurRad="38100" dist="38100" dir="2700000" algn="tl">
                    <a:srgbClr val="000000">
                      <a:alpha val="43137"/>
                    </a:srgbClr>
                  </a:outerShdw>
                </a:effectLst>
              </a:rPr>
              <a:t>Galveston Seawall</a:t>
            </a:r>
          </a:p>
        </p:txBody>
      </p:sp>
      <p:sp>
        <p:nvSpPr>
          <p:cNvPr id="8" name="Rectangle 4"/>
          <p:cNvSpPr>
            <a:spLocks noChangeArrowheads="1"/>
          </p:cNvSpPr>
          <p:nvPr/>
        </p:nvSpPr>
        <p:spPr bwMode="auto">
          <a:xfrm>
            <a:off x="0" y="0"/>
            <a:ext cx="9144000" cy="865188"/>
          </a:xfrm>
          <a:prstGeom prst="rect">
            <a:avLst/>
          </a:prstGeom>
          <a:noFill/>
          <a:ln w="9525">
            <a:noFill/>
            <a:miter lim="800000"/>
            <a:headEnd/>
            <a:tailEnd/>
          </a:ln>
        </p:spPr>
        <p:txBody>
          <a:bodyPr lIns="91432" tIns="45716" rIns="91432" bIns="45716" anchor="ctr"/>
          <a:lstStyle/>
          <a:p>
            <a:pPr algn="ctr"/>
            <a:r>
              <a:rPr lang="en-US" sz="3400" b="1" dirty="0" smtClean="0">
                <a:solidFill>
                  <a:srgbClr val="000000"/>
                </a:solidFill>
                <a:effectLst>
                  <a:outerShdw blurRad="38100" dist="38100" dir="2700000" algn="tl">
                    <a:srgbClr val="000000">
                      <a:alpha val="43137"/>
                    </a:srgbClr>
                  </a:outerShdw>
                </a:effectLst>
              </a:rPr>
              <a:t>History of the Galveston District </a:t>
            </a:r>
            <a:endParaRPr lang="en-US" sz="3400" b="1" dirty="0">
              <a:solidFill>
                <a:srgbClr val="000000"/>
              </a:solidFill>
              <a:effectLst>
                <a:outerShdw blurRad="38100" dist="38100" dir="2700000" algn="tl">
                  <a:srgbClr val="000000">
                    <a:alpha val="43137"/>
                  </a:srgbClr>
                </a:outerShdw>
              </a:effectLst>
            </a:endParaRPr>
          </a:p>
        </p:txBody>
      </p:sp>
      <p:sp>
        <p:nvSpPr>
          <p:cNvPr id="9" name="Rectangle 8"/>
          <p:cNvSpPr/>
          <p:nvPr/>
        </p:nvSpPr>
        <p:spPr>
          <a:xfrm>
            <a:off x="4495800" y="1066800"/>
            <a:ext cx="4648200" cy="5339923"/>
          </a:xfrm>
          <a:prstGeom prst="rect">
            <a:avLst/>
          </a:prstGeom>
        </p:spPr>
        <p:txBody>
          <a:bodyPr wrap="square">
            <a:spAutoFit/>
          </a:bodyPr>
          <a:lstStyle/>
          <a:p>
            <a:r>
              <a:rPr lang="en-US" dirty="0" smtClean="0">
                <a:latin typeface="Calibri" pitchFamily="34" charset="0"/>
                <a:cs typeface="Calibri" pitchFamily="34" charset="0"/>
              </a:rPr>
              <a:t>The Corps of Engineers and Galveston District have been deeply rooted in Texas history since its establishment in 1880 to facilitate navigation along the Texas coastline. </a:t>
            </a:r>
          </a:p>
          <a:p>
            <a:endParaRPr lang="en-US" dirty="0" smtClean="0">
              <a:latin typeface="Calibri" pitchFamily="34" charset="0"/>
              <a:cs typeface="Calibri" pitchFamily="34" charset="0"/>
            </a:endParaRPr>
          </a:p>
          <a:p>
            <a:r>
              <a:rPr lang="en-US" dirty="0" smtClean="0">
                <a:latin typeface="Calibri" pitchFamily="34" charset="0"/>
                <a:cs typeface="Calibri" pitchFamily="34" charset="0"/>
              </a:rPr>
              <a:t>In the 1880s, Congress authorized the first deepening of Sabine-Neches and Houston-Galveston ship channels and the construction of breakwaters known as jetties, which protect harbor and inlet entrances. </a:t>
            </a:r>
          </a:p>
          <a:p>
            <a:endParaRPr lang="en-US" dirty="0" smtClean="0">
              <a:latin typeface="Calibri" pitchFamily="34" charset="0"/>
              <a:cs typeface="Calibri" pitchFamily="34" charset="0"/>
            </a:endParaRPr>
          </a:p>
          <a:p>
            <a:r>
              <a:rPr lang="en-US" dirty="0" smtClean="0">
                <a:latin typeface="Calibri" pitchFamily="34" charset="0"/>
                <a:cs typeface="Calibri" pitchFamily="34" charset="0"/>
              </a:rPr>
              <a:t>In addition to the deepening projects and jetty construction, the iconic Galveston Seawall, which has protected the city of Galveston for more than 100 years, was also completed in partnership with Galveston County after the 1900 hurricane.</a:t>
            </a:r>
          </a:p>
          <a:p>
            <a:endParaRPr lang="en-US" sz="1700" dirty="0" smtClean="0"/>
          </a:p>
          <a:p>
            <a:r>
              <a:rPr lang="en-US" b="1" i="1" dirty="0" smtClean="0">
                <a:effectLst>
                  <a:outerShdw blurRad="38100" dist="38100" dir="2700000" algn="tl">
                    <a:srgbClr val="000000">
                      <a:alpha val="43137"/>
                    </a:srgbClr>
                  </a:outerShdw>
                </a:effectLst>
              </a:rPr>
              <a:t>132 Years of Building Strong!</a:t>
            </a:r>
          </a:p>
        </p:txBody>
      </p:sp>
      <p:sp>
        <p:nvSpPr>
          <p:cNvPr id="10" name="Rectangle 2"/>
          <p:cNvSpPr txBox="1">
            <a:spLocks noChangeArrowheads="1"/>
          </p:cNvSpPr>
          <p:nvPr/>
        </p:nvSpPr>
        <p:spPr bwMode="auto">
          <a:xfrm>
            <a:off x="0" y="0"/>
            <a:ext cx="9144000" cy="990600"/>
          </a:xfrm>
          <a:prstGeom prst="rect">
            <a:avLst/>
          </a:prstGeom>
          <a:gradFill>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0"/>
          </a:gradFill>
          <a:ln w="9525">
            <a:noFill/>
            <a:miter lim="800000"/>
            <a:headEnd/>
            <a:tailEnd/>
          </a:ln>
          <a:effectLst>
            <a:outerShdw dist="35921" dir="2700000" algn="ctr" rotWithShape="0">
              <a:schemeClr val="tx1"/>
            </a:outerShdw>
          </a:effectLst>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4000" b="1"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j-lt"/>
                <a:ea typeface="+mj-ea"/>
                <a:cs typeface="+mj-cs"/>
              </a:rPr>
              <a:t>GALVESTON DISTRICT HISTORY</a:t>
            </a:r>
            <a:endParaRPr kumimoji="0" lang="en-US" sz="4000" b="1" i="0" u="none" strike="noStrike" kern="0" cap="none" spc="0" normalizeH="0" baseline="0" noProof="0" dirty="0">
              <a:ln>
                <a:noFill/>
              </a:ln>
              <a:solidFill>
                <a:schemeClr val="tx1"/>
              </a:solidFill>
              <a:effectLst>
                <a:outerShdw blurRad="38100" dist="38100" dir="2700000" algn="tl">
                  <a:srgbClr val="000000">
                    <a:alpha val="43137"/>
                  </a:srgbClr>
                </a:outerShdw>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hurricane-ike.jpg"/>
          <p:cNvPicPr>
            <a:picLocks noChangeAspect="1"/>
          </p:cNvPicPr>
          <p:nvPr/>
        </p:nvPicPr>
        <p:blipFill>
          <a:blip r:embed="rId2" cstate="print"/>
          <a:stretch>
            <a:fillRect/>
          </a:stretch>
        </p:blipFill>
        <p:spPr>
          <a:xfrm>
            <a:off x="4076700" y="685800"/>
            <a:ext cx="4686300" cy="3124200"/>
          </a:xfrm>
          <a:prstGeom prst="rect">
            <a:avLst/>
          </a:prstGeom>
          <a:ln>
            <a:noFill/>
          </a:ln>
          <a:effectLst>
            <a:softEdge rad="112500"/>
          </a:effectLst>
        </p:spPr>
      </p:pic>
      <p:sp>
        <p:nvSpPr>
          <p:cNvPr id="159746" name="Rectangle 2"/>
          <p:cNvSpPr>
            <a:spLocks noGrp="1" noChangeArrowheads="1"/>
          </p:cNvSpPr>
          <p:nvPr>
            <p:ph type="title"/>
          </p:nvPr>
        </p:nvSpPr>
        <p:spPr>
          <a:xfrm>
            <a:off x="0" y="0"/>
            <a:ext cx="9144000" cy="838200"/>
          </a:xfrm>
          <a:gradFill>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0"/>
          </a:gradFill>
          <a:effectLst>
            <a:outerShdw dist="35921" dir="2700000" algn="ctr" rotWithShape="0">
              <a:schemeClr val="tx1"/>
            </a:outerShdw>
          </a:effectLst>
        </p:spPr>
        <p:txBody>
          <a:bodyPr/>
          <a:lstStyle/>
          <a:p>
            <a:r>
              <a:rPr lang="en-US" sz="3200" b="1" dirty="0" smtClean="0">
                <a:solidFill>
                  <a:schemeClr val="tx1"/>
                </a:solidFill>
                <a:effectLst>
                  <a:outerShdw blurRad="38100" dist="38100" dir="2700000" algn="tl">
                    <a:srgbClr val="000000">
                      <a:alpha val="43137"/>
                    </a:srgbClr>
                  </a:outerShdw>
                </a:effectLst>
              </a:rPr>
              <a:t>PROBLEM: STORM DAMAGE/FLOOD RISK</a:t>
            </a:r>
            <a:endParaRPr lang="en-US" sz="3200" b="1" dirty="0">
              <a:solidFill>
                <a:schemeClr val="tx1"/>
              </a:solidFill>
            </a:endParaRPr>
          </a:p>
        </p:txBody>
      </p:sp>
      <p:sp>
        <p:nvSpPr>
          <p:cNvPr id="6" name="Rectangle 3"/>
          <p:cNvSpPr txBox="1">
            <a:spLocks noChangeArrowheads="1"/>
          </p:cNvSpPr>
          <p:nvPr/>
        </p:nvSpPr>
        <p:spPr bwMode="auto">
          <a:xfrm>
            <a:off x="152400" y="1219200"/>
            <a:ext cx="4038600" cy="4495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742950" marR="0" lvl="1" indent="-285750" algn="l" defTabSz="914400" rtl="0" eaLnBrk="1" fontAlgn="base" latinLnBrk="0" hangingPunct="1">
              <a:lnSpc>
                <a:spcPct val="80000"/>
              </a:lnSpc>
              <a:spcBef>
                <a:spcPct val="20000"/>
              </a:spcBef>
              <a:spcAft>
                <a:spcPct val="0"/>
              </a:spcAft>
              <a:buClrTx/>
              <a:buSzPct val="75000"/>
              <a:buFont typeface="Courier New" pitchFamily="49" charset="0"/>
              <a:buChar char="o"/>
              <a:tabLst/>
              <a:defRPr/>
            </a:pPr>
            <a:r>
              <a:rPr kumimoji="0" lang="en-US" sz="2800" b="1" i="0" u="none" strike="noStrike" kern="0" cap="none" spc="0" normalizeH="0" baseline="0" noProof="0" dirty="0" smtClean="0">
                <a:ln>
                  <a:noFill/>
                </a:ln>
                <a:solidFill>
                  <a:schemeClr val="tx1"/>
                </a:solidFill>
                <a:effectLst/>
                <a:uLnTx/>
                <a:uFillTx/>
                <a:latin typeface="Calibri" pitchFamily="34" charset="0"/>
                <a:cs typeface="Calibri" pitchFamily="34" charset="0"/>
              </a:rPr>
              <a:t>Destruction of infrastructure </a:t>
            </a:r>
            <a:endParaRPr lang="en-US" sz="2800" b="1" kern="0" dirty="0" smtClean="0">
              <a:latin typeface="Calibri" pitchFamily="34" charset="0"/>
              <a:cs typeface="Calibri" pitchFamily="34" charset="0"/>
            </a:endParaRPr>
          </a:p>
          <a:p>
            <a:pPr marL="1200150" lvl="2" indent="-285750">
              <a:lnSpc>
                <a:spcPct val="80000"/>
              </a:lnSpc>
              <a:spcBef>
                <a:spcPct val="20000"/>
              </a:spcBef>
              <a:buSzPct val="75000"/>
              <a:buFont typeface="Courier New" pitchFamily="49" charset="0"/>
              <a:buChar char="o"/>
              <a:defRPr/>
            </a:pPr>
            <a:r>
              <a:rPr lang="en-US" sz="2400" kern="0" noProof="0" dirty="0" smtClean="0">
                <a:latin typeface="Calibri" pitchFamily="34" charset="0"/>
                <a:cs typeface="Calibri" pitchFamily="34" charset="0"/>
              </a:rPr>
              <a:t>H</a:t>
            </a:r>
            <a:r>
              <a:rPr kumimoji="0" lang="en-US" sz="2400" b="0" i="0" u="none" strike="noStrike" kern="0" cap="none" spc="0" normalizeH="0" baseline="0" noProof="0" dirty="0" smtClean="0">
                <a:ln>
                  <a:noFill/>
                </a:ln>
                <a:solidFill>
                  <a:schemeClr val="tx1"/>
                </a:solidFill>
                <a:effectLst/>
                <a:uLnTx/>
                <a:uFillTx/>
                <a:latin typeface="Calibri" pitchFamily="34" charset="0"/>
                <a:cs typeface="Calibri" pitchFamily="34" charset="0"/>
              </a:rPr>
              <a:t>omes, roads, businesses,</a:t>
            </a:r>
            <a:r>
              <a:rPr kumimoji="0" lang="en-US" sz="2400" b="0" i="0" u="none" strike="noStrike" kern="0" cap="none" spc="0" normalizeH="0" noProof="0" dirty="0" smtClean="0">
                <a:ln>
                  <a:noFill/>
                </a:ln>
                <a:solidFill>
                  <a:schemeClr val="tx1"/>
                </a:solidFill>
                <a:effectLst/>
                <a:uLnTx/>
                <a:uFillTx/>
                <a:latin typeface="Calibri" pitchFamily="34" charset="0"/>
                <a:cs typeface="Calibri" pitchFamily="34" charset="0"/>
              </a:rPr>
              <a:t> industry</a:t>
            </a:r>
            <a:r>
              <a:rPr kumimoji="0" lang="en-US" sz="2400" b="0" i="0" u="none" strike="noStrike" kern="0" cap="none" spc="0" normalizeH="0" baseline="0" noProof="0" dirty="0" smtClean="0">
                <a:ln>
                  <a:noFill/>
                </a:ln>
                <a:solidFill>
                  <a:schemeClr val="tx1"/>
                </a:solidFill>
                <a:effectLst/>
                <a:uLnTx/>
                <a:uFillTx/>
                <a:latin typeface="Calibri" pitchFamily="34" charset="0"/>
                <a:cs typeface="Calibri" pitchFamily="34" charset="0"/>
              </a:rPr>
              <a:t> </a:t>
            </a:r>
          </a:p>
          <a:p>
            <a:pPr marL="742950" marR="0" lvl="1" indent="-285750" algn="l" defTabSz="914400" rtl="0" eaLnBrk="1" fontAlgn="base" latinLnBrk="0" hangingPunct="1">
              <a:lnSpc>
                <a:spcPct val="80000"/>
              </a:lnSpc>
              <a:spcBef>
                <a:spcPct val="20000"/>
              </a:spcBef>
              <a:spcAft>
                <a:spcPct val="0"/>
              </a:spcAft>
              <a:buClrTx/>
              <a:buSzPct val="75000"/>
              <a:buFont typeface="Courier New" pitchFamily="49" charset="0"/>
              <a:buChar char="o"/>
              <a:tabLst/>
              <a:defRPr/>
            </a:pPr>
            <a:endParaRPr kumimoji="0" lang="en-US" sz="1000" b="0" i="0" u="none" strike="noStrike" kern="0" cap="none" spc="0" normalizeH="0" baseline="0" noProof="0" dirty="0" smtClean="0">
              <a:ln>
                <a:noFill/>
              </a:ln>
              <a:solidFill>
                <a:schemeClr val="tx1"/>
              </a:solidFill>
              <a:effectLst/>
              <a:uLnTx/>
              <a:uFillTx/>
              <a:latin typeface="Calibri" pitchFamily="34" charset="0"/>
              <a:cs typeface="Calibri" pitchFamily="34" charset="0"/>
            </a:endParaRPr>
          </a:p>
          <a:p>
            <a:pPr marL="742950" marR="0" lvl="1" indent="-285750" algn="l" defTabSz="914400" rtl="0" eaLnBrk="1" fontAlgn="base" latinLnBrk="0" hangingPunct="1">
              <a:lnSpc>
                <a:spcPct val="80000"/>
              </a:lnSpc>
              <a:spcBef>
                <a:spcPct val="20000"/>
              </a:spcBef>
              <a:spcAft>
                <a:spcPct val="0"/>
              </a:spcAft>
              <a:buClrTx/>
              <a:buSzPct val="75000"/>
              <a:buFont typeface="Courier New" pitchFamily="49" charset="0"/>
              <a:buChar char="o"/>
              <a:tabLst/>
              <a:defRPr/>
            </a:pPr>
            <a:r>
              <a:rPr kumimoji="0" lang="en-US" sz="2800" b="1" i="0" u="none" strike="noStrike" kern="0" cap="none" spc="0" normalizeH="0" baseline="0" noProof="0" dirty="0" smtClean="0">
                <a:ln>
                  <a:noFill/>
                </a:ln>
                <a:solidFill>
                  <a:schemeClr val="tx1"/>
                </a:solidFill>
                <a:effectLst/>
                <a:uLnTx/>
                <a:uFillTx/>
                <a:latin typeface="Calibri" pitchFamily="34" charset="0"/>
                <a:cs typeface="Calibri" pitchFamily="34" charset="0"/>
              </a:rPr>
              <a:t>Economic</a:t>
            </a:r>
            <a:r>
              <a:rPr kumimoji="0" lang="en-US" sz="2800" b="1" i="0" u="none" strike="noStrike" kern="0" cap="none" spc="0" normalizeH="0" noProof="0" dirty="0" smtClean="0">
                <a:ln>
                  <a:noFill/>
                </a:ln>
                <a:solidFill>
                  <a:schemeClr val="tx1"/>
                </a:solidFill>
                <a:effectLst/>
                <a:uLnTx/>
                <a:uFillTx/>
                <a:latin typeface="Calibri" pitchFamily="34" charset="0"/>
                <a:cs typeface="Calibri" pitchFamily="34" charset="0"/>
              </a:rPr>
              <a:t> impact to region and nation</a:t>
            </a:r>
          </a:p>
          <a:p>
            <a:pPr marL="1200150" lvl="2" indent="-285750">
              <a:lnSpc>
                <a:spcPct val="80000"/>
              </a:lnSpc>
              <a:spcBef>
                <a:spcPct val="20000"/>
              </a:spcBef>
              <a:buSzPct val="75000"/>
              <a:buFont typeface="Courier New" pitchFamily="49" charset="0"/>
              <a:buChar char="o"/>
              <a:defRPr/>
            </a:pPr>
            <a:r>
              <a:rPr lang="en-US" sz="2400" kern="0" noProof="0" dirty="0" smtClean="0">
                <a:latin typeface="Calibri" pitchFamily="34" charset="0"/>
                <a:cs typeface="Calibri" pitchFamily="34" charset="0"/>
              </a:rPr>
              <a:t>C</a:t>
            </a:r>
            <a:r>
              <a:rPr kumimoji="0" lang="en-US" sz="2400" b="0" i="0" u="none" strike="noStrike" kern="0" cap="none" spc="0" normalizeH="0" baseline="0" noProof="0" dirty="0" smtClean="0">
                <a:ln>
                  <a:noFill/>
                </a:ln>
                <a:solidFill>
                  <a:schemeClr val="tx1"/>
                </a:solidFill>
                <a:effectLst/>
                <a:uLnTx/>
                <a:uFillTx/>
                <a:latin typeface="Calibri" pitchFamily="34" charset="0"/>
                <a:cs typeface="Calibri" pitchFamily="34" charset="0"/>
              </a:rPr>
              <a:t>losure of ship channels, small businesses and industries, job</a:t>
            </a:r>
            <a:r>
              <a:rPr kumimoji="0" lang="en-US" sz="2400" b="0" i="0" u="none" strike="noStrike" kern="0" cap="none" spc="0" normalizeH="0" noProof="0" dirty="0" smtClean="0">
                <a:ln>
                  <a:noFill/>
                </a:ln>
                <a:solidFill>
                  <a:schemeClr val="tx1"/>
                </a:solidFill>
                <a:effectLst/>
                <a:uLnTx/>
                <a:uFillTx/>
                <a:latin typeface="Calibri" pitchFamily="34" charset="0"/>
                <a:cs typeface="Calibri" pitchFamily="34" charset="0"/>
              </a:rPr>
              <a:t> loss</a:t>
            </a:r>
            <a:endParaRPr kumimoji="0" lang="en-US" sz="2400" b="0" i="0" u="none" strike="noStrike" kern="0" cap="none" spc="0" normalizeH="0" baseline="0" noProof="0" dirty="0" smtClean="0">
              <a:ln>
                <a:noFill/>
              </a:ln>
              <a:solidFill>
                <a:schemeClr val="tx1"/>
              </a:solidFill>
              <a:effectLst/>
              <a:uLnTx/>
              <a:uFillTx/>
              <a:latin typeface="Calibri" pitchFamily="34" charset="0"/>
              <a:cs typeface="Calibri" pitchFamily="34" charset="0"/>
            </a:endParaRPr>
          </a:p>
          <a:p>
            <a:pPr marL="742950" marR="0" lvl="1" indent="-285750" algn="l" defTabSz="914400" rtl="0" eaLnBrk="1" fontAlgn="base" latinLnBrk="0" hangingPunct="1">
              <a:lnSpc>
                <a:spcPct val="80000"/>
              </a:lnSpc>
              <a:spcBef>
                <a:spcPct val="20000"/>
              </a:spcBef>
              <a:spcAft>
                <a:spcPct val="0"/>
              </a:spcAft>
              <a:buClrTx/>
              <a:buSzPct val="75000"/>
              <a:buFont typeface="Courier New" pitchFamily="49" charset="0"/>
              <a:buChar char="o"/>
              <a:tabLst/>
              <a:defRPr/>
            </a:pPr>
            <a:endParaRPr kumimoji="0" lang="en-US" sz="1000" b="0" i="0" u="none" strike="noStrike" kern="0" cap="none" spc="0" normalizeH="0" baseline="0" noProof="0" dirty="0" smtClean="0">
              <a:ln>
                <a:noFill/>
              </a:ln>
              <a:solidFill>
                <a:schemeClr val="tx1"/>
              </a:solidFill>
              <a:effectLst/>
              <a:uLnTx/>
              <a:uFillTx/>
              <a:latin typeface="Calibri" pitchFamily="34" charset="0"/>
              <a:cs typeface="Calibri" pitchFamily="34" charset="0"/>
            </a:endParaRPr>
          </a:p>
          <a:p>
            <a:pPr marL="742950" lvl="1" indent="-285750">
              <a:lnSpc>
                <a:spcPct val="80000"/>
              </a:lnSpc>
              <a:spcBef>
                <a:spcPct val="20000"/>
              </a:spcBef>
              <a:buSzPct val="75000"/>
              <a:buFont typeface="Courier New" pitchFamily="49" charset="0"/>
              <a:buChar char="o"/>
            </a:pPr>
            <a:endParaRPr lang="en-US" sz="1000" dirty="0" smtClean="0">
              <a:latin typeface="Calibri" pitchFamily="34" charset="0"/>
              <a:cs typeface="Calibri" pitchFamily="34" charset="0"/>
            </a:endParaRPr>
          </a:p>
          <a:p>
            <a:pPr marL="742950" marR="0" lvl="1" indent="-285750" algn="l" defTabSz="914400" rtl="0" eaLnBrk="1" fontAlgn="base" latinLnBrk="0" hangingPunct="1">
              <a:lnSpc>
                <a:spcPct val="80000"/>
              </a:lnSpc>
              <a:spcBef>
                <a:spcPct val="20000"/>
              </a:spcBef>
              <a:spcAft>
                <a:spcPct val="0"/>
              </a:spcAft>
              <a:buClrTx/>
              <a:buSzPct val="75000"/>
              <a:buFont typeface="Courier New" pitchFamily="49" charset="0"/>
              <a:buChar char="o"/>
              <a:tabLst/>
              <a:defRPr/>
            </a:pPr>
            <a:endParaRPr kumimoji="0" lang="en-US" sz="2000" b="0" i="0" u="none" strike="noStrike" kern="0" cap="none" spc="0" normalizeH="0" baseline="0" noProof="0" dirty="0" smtClean="0">
              <a:ln>
                <a:noFill/>
              </a:ln>
              <a:solidFill>
                <a:schemeClr val="tx1"/>
              </a:solidFill>
              <a:effectLst/>
              <a:uLnTx/>
              <a:uFillTx/>
              <a:latin typeface="Calibri" pitchFamily="34" charset="0"/>
              <a:cs typeface="Calibri" pitchFamily="34" charset="0"/>
            </a:endParaRPr>
          </a:p>
          <a:p>
            <a:pPr lvl="1">
              <a:lnSpc>
                <a:spcPct val="80000"/>
              </a:lnSpc>
              <a:buFont typeface="Courier New" pitchFamily="49" charset="0"/>
              <a:buChar char="o"/>
            </a:pPr>
            <a:endParaRPr lang="en-US" sz="2000" dirty="0" smtClean="0">
              <a:latin typeface="Calibri" pitchFamily="34" charset="0"/>
              <a:cs typeface="Calibri" pitchFamily="34" charset="0"/>
            </a:endParaRPr>
          </a:p>
          <a:p>
            <a:pPr marL="742950" marR="0" lvl="1" indent="-285750" algn="l" defTabSz="914400" rtl="0" eaLnBrk="1" fontAlgn="base" latinLnBrk="0" hangingPunct="1">
              <a:lnSpc>
                <a:spcPct val="80000"/>
              </a:lnSpc>
              <a:spcBef>
                <a:spcPct val="20000"/>
              </a:spcBef>
              <a:spcAft>
                <a:spcPct val="0"/>
              </a:spcAft>
              <a:buClrTx/>
              <a:buSzPct val="75000"/>
              <a:buFont typeface="Courier New" pitchFamily="49" charset="0"/>
              <a:buChar char="o"/>
              <a:tabLst/>
              <a:defRPr/>
            </a:pPr>
            <a:endParaRPr kumimoji="0" lang="en-US" sz="2000" b="0" i="0" u="none" strike="noStrike" kern="0" cap="none" spc="0" normalizeH="0" baseline="0" noProof="0" dirty="0" smtClean="0">
              <a:ln>
                <a:noFill/>
              </a:ln>
              <a:solidFill>
                <a:schemeClr val="tx1"/>
              </a:solidFill>
              <a:effectLst/>
              <a:uLnTx/>
              <a:uFillTx/>
              <a:latin typeface="Calibri" pitchFamily="34" charset="0"/>
              <a:cs typeface="Calibri" pitchFamily="34" charset="0"/>
            </a:endParaRPr>
          </a:p>
          <a:p>
            <a:pPr marL="742950" marR="0" lvl="1" indent="-285750" algn="l" defTabSz="914400" rtl="0" eaLnBrk="1" fontAlgn="base" latinLnBrk="0" hangingPunct="1">
              <a:lnSpc>
                <a:spcPct val="80000"/>
              </a:lnSpc>
              <a:spcBef>
                <a:spcPct val="20000"/>
              </a:spcBef>
              <a:spcAft>
                <a:spcPct val="0"/>
              </a:spcAft>
              <a:buClrTx/>
              <a:buSzPct val="75000"/>
              <a:buFont typeface="Courier New" pitchFamily="49" charset="0"/>
              <a:buChar char="o"/>
              <a:tabLst/>
              <a:defRPr/>
            </a:pPr>
            <a:endParaRPr kumimoji="0" lang="en-US" sz="2000" b="0" i="0" u="none" strike="noStrike" kern="0" cap="none" spc="0" normalizeH="0" baseline="0" noProof="0" dirty="0" smtClean="0">
              <a:ln>
                <a:noFill/>
              </a:ln>
              <a:solidFill>
                <a:schemeClr val="tx1"/>
              </a:solidFill>
              <a:effectLst/>
              <a:uLnTx/>
              <a:uFillTx/>
              <a:latin typeface="Calibri" pitchFamily="34" charset="0"/>
              <a:cs typeface="Calibri" pitchFamily="34" charset="0"/>
            </a:endParaRPr>
          </a:p>
          <a:p>
            <a:pPr marL="342900" marR="0" lvl="0" indent="-342900" algn="l" defTabSz="914400" rtl="0" eaLnBrk="1" fontAlgn="base" latinLnBrk="0" hangingPunct="1">
              <a:lnSpc>
                <a:spcPct val="80000"/>
              </a:lnSpc>
              <a:spcBef>
                <a:spcPct val="20000"/>
              </a:spcBef>
              <a:spcAft>
                <a:spcPct val="0"/>
              </a:spcAft>
              <a:buClrTx/>
              <a:buSzTx/>
              <a:buFont typeface="Courier New" pitchFamily="49" charset="0"/>
              <a:buChar char="o"/>
              <a:tabLst/>
              <a:defRPr/>
            </a:pPr>
            <a:endParaRPr kumimoji="0" lang="en-US" sz="800" b="0" i="0" u="none" strike="noStrike" kern="0" cap="none" spc="0" normalizeH="0" baseline="0" noProof="0" dirty="0">
              <a:ln>
                <a:noFill/>
              </a:ln>
              <a:solidFill>
                <a:schemeClr val="tx1"/>
              </a:solidFill>
              <a:effectLst/>
              <a:uLnTx/>
              <a:uFillTx/>
              <a:latin typeface="Calibri" pitchFamily="34" charset="0"/>
              <a:cs typeface="Calibri" pitchFamily="34" charset="0"/>
            </a:endParaRPr>
          </a:p>
        </p:txBody>
      </p:sp>
      <p:pic>
        <p:nvPicPr>
          <p:cNvPr id="13" name="Picture 12" descr="bolivar 13.JPG"/>
          <p:cNvPicPr>
            <a:picLocks noChangeAspect="1"/>
          </p:cNvPicPr>
          <p:nvPr/>
        </p:nvPicPr>
        <p:blipFill>
          <a:blip r:embed="rId3" cstate="print"/>
          <a:stretch>
            <a:fillRect/>
          </a:stretch>
        </p:blipFill>
        <p:spPr>
          <a:xfrm>
            <a:off x="4114800" y="3733800"/>
            <a:ext cx="3429000" cy="2571750"/>
          </a:xfrm>
          <a:prstGeom prst="rect">
            <a:avLst/>
          </a:prstGeom>
          <a:ln>
            <a:noFill/>
          </a:ln>
          <a:effectLst>
            <a:softEdge rad="112500"/>
          </a:effectLst>
        </p:spPr>
      </p:pic>
      <p:sp>
        <p:nvSpPr>
          <p:cNvPr id="7" name="Rectangle 2"/>
          <p:cNvSpPr txBox="1">
            <a:spLocks noChangeArrowheads="1"/>
          </p:cNvSpPr>
          <p:nvPr/>
        </p:nvSpPr>
        <p:spPr bwMode="auto">
          <a:xfrm>
            <a:off x="0" y="-76200"/>
            <a:ext cx="9144000" cy="990600"/>
          </a:xfrm>
          <a:prstGeom prst="rect">
            <a:avLst/>
          </a:prstGeom>
          <a:gradFill>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0"/>
          </a:gradFill>
          <a:ln w="9525">
            <a:noFill/>
            <a:miter lim="800000"/>
            <a:headEnd/>
            <a:tailEnd/>
          </a:ln>
          <a:effectLst>
            <a:outerShdw dist="35921" dir="2700000" algn="ctr" rotWithShape="0">
              <a:schemeClr val="tx1"/>
            </a:outerShdw>
          </a:effectLst>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3500" b="1"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j-lt"/>
                <a:ea typeface="+mj-ea"/>
                <a:cs typeface="+mj-cs"/>
              </a:rPr>
              <a:t>PROBLEM: STORM DAMAGE/FLOOD</a:t>
            </a:r>
            <a:r>
              <a:rPr kumimoji="0" lang="en-US" sz="3500" b="1" i="0" u="none" strike="noStrike" kern="0" cap="none" spc="0" normalizeH="0" noProof="0" dirty="0" smtClean="0">
                <a:ln>
                  <a:noFill/>
                </a:ln>
                <a:solidFill>
                  <a:schemeClr val="tx1"/>
                </a:solidFill>
                <a:effectLst>
                  <a:outerShdw blurRad="38100" dist="38100" dir="2700000" algn="tl">
                    <a:srgbClr val="000000">
                      <a:alpha val="43137"/>
                    </a:srgbClr>
                  </a:outerShdw>
                </a:effectLst>
                <a:uLnTx/>
                <a:uFillTx/>
                <a:latin typeface="+mj-lt"/>
                <a:ea typeface="+mj-ea"/>
                <a:cs typeface="+mj-cs"/>
              </a:rPr>
              <a:t> RISK</a:t>
            </a:r>
            <a:endParaRPr kumimoji="0" lang="en-US" sz="3500" b="1" i="0" u="none" strike="noStrike" kern="0" cap="none" spc="0" normalizeH="0" baseline="0" noProof="0" dirty="0">
              <a:ln>
                <a:noFill/>
              </a:ln>
              <a:solidFill>
                <a:schemeClr val="tx1"/>
              </a:solidFill>
              <a:effectLst>
                <a:outerShdw blurRad="38100" dist="38100" dir="2700000" algn="tl">
                  <a:srgbClr val="000000">
                    <a:alpha val="43137"/>
                  </a:srgbClr>
                </a:outerShdw>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28600" y="990600"/>
            <a:ext cx="5638800" cy="1859868"/>
          </a:xfrm>
          <a:prstGeom prst="rect">
            <a:avLst/>
          </a:prstGeom>
        </p:spPr>
        <p:txBody>
          <a:bodyPr wrap="square">
            <a:spAutoFit/>
          </a:bodyPr>
          <a:lstStyle/>
          <a:p>
            <a:pPr marL="742950" lvl="1" indent="-285750">
              <a:lnSpc>
                <a:spcPct val="80000"/>
              </a:lnSpc>
              <a:spcBef>
                <a:spcPct val="20000"/>
              </a:spcBef>
              <a:buSzPct val="75000"/>
              <a:buFont typeface="Courier New" pitchFamily="49" charset="0"/>
              <a:buChar char="o"/>
              <a:defRPr/>
            </a:pPr>
            <a:r>
              <a:rPr lang="en-US" sz="2800" b="1" kern="0" dirty="0" smtClean="0">
                <a:latin typeface="Calibri" pitchFamily="34" charset="0"/>
                <a:cs typeface="Calibri" pitchFamily="34" charset="0"/>
              </a:rPr>
              <a:t>Environmental impact </a:t>
            </a:r>
          </a:p>
          <a:p>
            <a:pPr marL="1200150" lvl="2" indent="-285750">
              <a:lnSpc>
                <a:spcPct val="80000"/>
              </a:lnSpc>
              <a:spcBef>
                <a:spcPct val="20000"/>
              </a:spcBef>
              <a:buSzPct val="75000"/>
              <a:buFont typeface="Courier New" pitchFamily="49" charset="0"/>
              <a:buChar char="o"/>
              <a:defRPr/>
            </a:pPr>
            <a:r>
              <a:rPr lang="en-US" sz="2300" kern="0" dirty="0" smtClean="0">
                <a:latin typeface="Calibri" pitchFamily="34" charset="0"/>
                <a:cs typeface="Calibri" pitchFamily="34" charset="0"/>
              </a:rPr>
              <a:t>Erosion of shoreline, beach </a:t>
            </a:r>
          </a:p>
          <a:p>
            <a:pPr marL="1200150" lvl="2" indent="-285750">
              <a:lnSpc>
                <a:spcPct val="80000"/>
              </a:lnSpc>
              <a:spcBef>
                <a:spcPct val="20000"/>
              </a:spcBef>
              <a:buSzPct val="75000"/>
              <a:defRPr/>
            </a:pPr>
            <a:r>
              <a:rPr lang="en-US" sz="2300" kern="0" dirty="0" smtClean="0">
                <a:latin typeface="Calibri" pitchFamily="34" charset="0"/>
                <a:cs typeface="Calibri" pitchFamily="34" charset="0"/>
              </a:rPr>
              <a:t>    and dune systems</a:t>
            </a:r>
          </a:p>
          <a:p>
            <a:pPr marL="1200150" lvl="2" indent="-285750">
              <a:lnSpc>
                <a:spcPct val="80000"/>
              </a:lnSpc>
              <a:spcBef>
                <a:spcPct val="20000"/>
              </a:spcBef>
              <a:buSzPct val="75000"/>
              <a:buFont typeface="Courier New" pitchFamily="49" charset="0"/>
              <a:buChar char="o"/>
              <a:defRPr/>
            </a:pPr>
            <a:r>
              <a:rPr lang="en-US" sz="2300" kern="0" dirty="0" smtClean="0">
                <a:latin typeface="Calibri" pitchFamily="34" charset="0"/>
                <a:cs typeface="Calibri" pitchFamily="34" charset="0"/>
              </a:rPr>
              <a:t>Loss of wetlands</a:t>
            </a:r>
          </a:p>
          <a:p>
            <a:pPr marL="1200150" lvl="2" indent="-285750">
              <a:lnSpc>
                <a:spcPct val="80000"/>
              </a:lnSpc>
              <a:spcBef>
                <a:spcPct val="20000"/>
              </a:spcBef>
              <a:buSzPct val="75000"/>
              <a:buFont typeface="Courier New" pitchFamily="49" charset="0"/>
              <a:buChar char="o"/>
              <a:defRPr/>
            </a:pPr>
            <a:r>
              <a:rPr lang="en-US" sz="2300" kern="0" dirty="0" smtClean="0">
                <a:latin typeface="Calibri" pitchFamily="34" charset="0"/>
                <a:cs typeface="Calibri" pitchFamily="34" charset="0"/>
              </a:rPr>
              <a:t>Impacts to wildlife</a:t>
            </a:r>
          </a:p>
        </p:txBody>
      </p:sp>
      <p:grpSp>
        <p:nvGrpSpPr>
          <p:cNvPr id="2" name="Group 5"/>
          <p:cNvGrpSpPr/>
          <p:nvPr/>
        </p:nvGrpSpPr>
        <p:grpSpPr>
          <a:xfrm>
            <a:off x="152400" y="2751344"/>
            <a:ext cx="4724400" cy="3761527"/>
            <a:chOff x="4419600" y="2195285"/>
            <a:chExt cx="4833987" cy="3518848"/>
          </a:xfrm>
        </p:grpSpPr>
        <p:grpSp>
          <p:nvGrpSpPr>
            <p:cNvPr id="3" name="Group 4"/>
            <p:cNvGrpSpPr/>
            <p:nvPr/>
          </p:nvGrpSpPr>
          <p:grpSpPr>
            <a:xfrm>
              <a:off x="4419600" y="2195285"/>
              <a:ext cx="4833987" cy="3505200"/>
              <a:chOff x="0" y="283882"/>
              <a:chExt cx="8029335" cy="6275294"/>
            </a:xfrm>
          </p:grpSpPr>
          <p:pic>
            <p:nvPicPr>
              <p:cNvPr id="9" name="Picture 8"/>
              <p:cNvPicPr>
                <a:picLocks noChangeAspect="1" noChangeArrowheads="1"/>
              </p:cNvPicPr>
              <p:nvPr/>
            </p:nvPicPr>
            <p:blipFill>
              <a:blip r:embed="rId3" cstate="print"/>
              <a:stretch>
                <a:fillRect/>
              </a:stretch>
            </p:blipFill>
            <p:spPr bwMode="auto">
              <a:xfrm>
                <a:off x="0" y="283882"/>
                <a:ext cx="8029335" cy="6275294"/>
              </a:xfrm>
              <a:prstGeom prst="rect">
                <a:avLst/>
              </a:prstGeom>
              <a:ln>
                <a:noFill/>
              </a:ln>
              <a:effectLst>
                <a:softEdge rad="112500"/>
              </a:effectLst>
            </p:spPr>
          </p:pic>
          <p:sp>
            <p:nvSpPr>
              <p:cNvPr id="10" name="Freeform 9"/>
              <p:cNvSpPr/>
              <p:nvPr/>
            </p:nvSpPr>
            <p:spPr>
              <a:xfrm>
                <a:off x="2167467" y="855133"/>
                <a:ext cx="5046133" cy="2167467"/>
              </a:xfrm>
              <a:custGeom>
                <a:avLst/>
                <a:gdLst>
                  <a:gd name="connsiteX0" fmla="*/ 5046133 w 5046133"/>
                  <a:gd name="connsiteY0" fmla="*/ 0 h 2167467"/>
                  <a:gd name="connsiteX1" fmla="*/ 4978400 w 5046133"/>
                  <a:gd name="connsiteY1" fmla="*/ 8467 h 2167467"/>
                  <a:gd name="connsiteX2" fmla="*/ 4732866 w 5046133"/>
                  <a:gd name="connsiteY2" fmla="*/ 25400 h 2167467"/>
                  <a:gd name="connsiteX3" fmla="*/ 4699000 w 5046133"/>
                  <a:gd name="connsiteY3" fmla="*/ 42334 h 2167467"/>
                  <a:gd name="connsiteX4" fmla="*/ 4639733 w 5046133"/>
                  <a:gd name="connsiteY4" fmla="*/ 59267 h 2167467"/>
                  <a:gd name="connsiteX5" fmla="*/ 4572000 w 5046133"/>
                  <a:gd name="connsiteY5" fmla="*/ 84667 h 2167467"/>
                  <a:gd name="connsiteX6" fmla="*/ 4504266 w 5046133"/>
                  <a:gd name="connsiteY6" fmla="*/ 135467 h 2167467"/>
                  <a:gd name="connsiteX7" fmla="*/ 4470400 w 5046133"/>
                  <a:gd name="connsiteY7" fmla="*/ 186267 h 2167467"/>
                  <a:gd name="connsiteX8" fmla="*/ 4461933 w 5046133"/>
                  <a:gd name="connsiteY8" fmla="*/ 211667 h 2167467"/>
                  <a:gd name="connsiteX9" fmla="*/ 4436533 w 5046133"/>
                  <a:gd name="connsiteY9" fmla="*/ 313267 h 2167467"/>
                  <a:gd name="connsiteX10" fmla="*/ 4428066 w 5046133"/>
                  <a:gd name="connsiteY10" fmla="*/ 347134 h 2167467"/>
                  <a:gd name="connsiteX11" fmla="*/ 4411133 w 5046133"/>
                  <a:gd name="connsiteY11" fmla="*/ 372534 h 2167467"/>
                  <a:gd name="connsiteX12" fmla="*/ 4394200 w 5046133"/>
                  <a:gd name="connsiteY12" fmla="*/ 406400 h 2167467"/>
                  <a:gd name="connsiteX13" fmla="*/ 4343400 w 5046133"/>
                  <a:gd name="connsiteY13" fmla="*/ 457200 h 2167467"/>
                  <a:gd name="connsiteX14" fmla="*/ 4326466 w 5046133"/>
                  <a:gd name="connsiteY14" fmla="*/ 474134 h 2167467"/>
                  <a:gd name="connsiteX15" fmla="*/ 4267200 w 5046133"/>
                  <a:gd name="connsiteY15" fmla="*/ 508000 h 2167467"/>
                  <a:gd name="connsiteX16" fmla="*/ 4199466 w 5046133"/>
                  <a:gd name="connsiteY16" fmla="*/ 524934 h 2167467"/>
                  <a:gd name="connsiteX17" fmla="*/ 4165600 w 5046133"/>
                  <a:gd name="connsiteY17" fmla="*/ 533400 h 2167467"/>
                  <a:gd name="connsiteX18" fmla="*/ 4072466 w 5046133"/>
                  <a:gd name="connsiteY18" fmla="*/ 575734 h 2167467"/>
                  <a:gd name="connsiteX19" fmla="*/ 3928533 w 5046133"/>
                  <a:gd name="connsiteY19" fmla="*/ 567267 h 2167467"/>
                  <a:gd name="connsiteX20" fmla="*/ 3903133 w 5046133"/>
                  <a:gd name="connsiteY20" fmla="*/ 558800 h 2167467"/>
                  <a:gd name="connsiteX21" fmla="*/ 3869266 w 5046133"/>
                  <a:gd name="connsiteY21" fmla="*/ 550334 h 2167467"/>
                  <a:gd name="connsiteX22" fmla="*/ 3810000 w 5046133"/>
                  <a:gd name="connsiteY22" fmla="*/ 524934 h 2167467"/>
                  <a:gd name="connsiteX23" fmla="*/ 3759200 w 5046133"/>
                  <a:gd name="connsiteY23" fmla="*/ 491067 h 2167467"/>
                  <a:gd name="connsiteX24" fmla="*/ 3733800 w 5046133"/>
                  <a:gd name="connsiteY24" fmla="*/ 474134 h 2167467"/>
                  <a:gd name="connsiteX25" fmla="*/ 3623733 w 5046133"/>
                  <a:gd name="connsiteY25" fmla="*/ 440267 h 2167467"/>
                  <a:gd name="connsiteX26" fmla="*/ 3547533 w 5046133"/>
                  <a:gd name="connsiteY26" fmla="*/ 414867 h 2167467"/>
                  <a:gd name="connsiteX27" fmla="*/ 3454400 w 5046133"/>
                  <a:gd name="connsiteY27" fmla="*/ 372534 h 2167467"/>
                  <a:gd name="connsiteX28" fmla="*/ 3420533 w 5046133"/>
                  <a:gd name="connsiteY28" fmla="*/ 355600 h 2167467"/>
                  <a:gd name="connsiteX29" fmla="*/ 3386666 w 5046133"/>
                  <a:gd name="connsiteY29" fmla="*/ 338667 h 2167467"/>
                  <a:gd name="connsiteX30" fmla="*/ 3352800 w 5046133"/>
                  <a:gd name="connsiteY30" fmla="*/ 313267 h 2167467"/>
                  <a:gd name="connsiteX31" fmla="*/ 3302000 w 5046133"/>
                  <a:gd name="connsiteY31" fmla="*/ 296334 h 2167467"/>
                  <a:gd name="connsiteX32" fmla="*/ 3200400 w 5046133"/>
                  <a:gd name="connsiteY32" fmla="*/ 355600 h 2167467"/>
                  <a:gd name="connsiteX33" fmla="*/ 3217333 w 5046133"/>
                  <a:gd name="connsiteY33" fmla="*/ 431800 h 2167467"/>
                  <a:gd name="connsiteX34" fmla="*/ 3251200 w 5046133"/>
                  <a:gd name="connsiteY34" fmla="*/ 465667 h 2167467"/>
                  <a:gd name="connsiteX35" fmla="*/ 3285066 w 5046133"/>
                  <a:gd name="connsiteY35" fmla="*/ 516467 h 2167467"/>
                  <a:gd name="connsiteX36" fmla="*/ 3318933 w 5046133"/>
                  <a:gd name="connsiteY36" fmla="*/ 575734 h 2167467"/>
                  <a:gd name="connsiteX37" fmla="*/ 3378200 w 5046133"/>
                  <a:gd name="connsiteY37" fmla="*/ 643467 h 2167467"/>
                  <a:gd name="connsiteX38" fmla="*/ 3403600 w 5046133"/>
                  <a:gd name="connsiteY38" fmla="*/ 668867 h 2167467"/>
                  <a:gd name="connsiteX39" fmla="*/ 3437466 w 5046133"/>
                  <a:gd name="connsiteY39" fmla="*/ 702734 h 2167467"/>
                  <a:gd name="connsiteX40" fmla="*/ 3471333 w 5046133"/>
                  <a:gd name="connsiteY40" fmla="*/ 719667 h 2167467"/>
                  <a:gd name="connsiteX41" fmla="*/ 3505200 w 5046133"/>
                  <a:gd name="connsiteY41" fmla="*/ 728134 h 2167467"/>
                  <a:gd name="connsiteX42" fmla="*/ 3572933 w 5046133"/>
                  <a:gd name="connsiteY42" fmla="*/ 762000 h 2167467"/>
                  <a:gd name="connsiteX43" fmla="*/ 3606800 w 5046133"/>
                  <a:gd name="connsiteY43" fmla="*/ 770467 h 2167467"/>
                  <a:gd name="connsiteX44" fmla="*/ 3699933 w 5046133"/>
                  <a:gd name="connsiteY44" fmla="*/ 812800 h 2167467"/>
                  <a:gd name="connsiteX45" fmla="*/ 3759200 w 5046133"/>
                  <a:gd name="connsiteY45" fmla="*/ 855134 h 2167467"/>
                  <a:gd name="connsiteX46" fmla="*/ 3784600 w 5046133"/>
                  <a:gd name="connsiteY46" fmla="*/ 872067 h 2167467"/>
                  <a:gd name="connsiteX47" fmla="*/ 3801533 w 5046133"/>
                  <a:gd name="connsiteY47" fmla="*/ 905934 h 2167467"/>
                  <a:gd name="connsiteX48" fmla="*/ 3793066 w 5046133"/>
                  <a:gd name="connsiteY48" fmla="*/ 999067 h 2167467"/>
                  <a:gd name="connsiteX49" fmla="*/ 3801533 w 5046133"/>
                  <a:gd name="connsiteY49" fmla="*/ 1041400 h 2167467"/>
                  <a:gd name="connsiteX50" fmla="*/ 3776133 w 5046133"/>
                  <a:gd name="connsiteY50" fmla="*/ 1227667 h 2167467"/>
                  <a:gd name="connsiteX51" fmla="*/ 3725333 w 5046133"/>
                  <a:gd name="connsiteY51" fmla="*/ 1295400 h 2167467"/>
                  <a:gd name="connsiteX52" fmla="*/ 3691466 w 5046133"/>
                  <a:gd name="connsiteY52" fmla="*/ 1329267 h 2167467"/>
                  <a:gd name="connsiteX53" fmla="*/ 3640666 w 5046133"/>
                  <a:gd name="connsiteY53" fmla="*/ 1388534 h 2167467"/>
                  <a:gd name="connsiteX54" fmla="*/ 3615266 w 5046133"/>
                  <a:gd name="connsiteY54" fmla="*/ 1405467 h 2167467"/>
                  <a:gd name="connsiteX55" fmla="*/ 3471333 w 5046133"/>
                  <a:gd name="connsiteY55" fmla="*/ 1397000 h 2167467"/>
                  <a:gd name="connsiteX56" fmla="*/ 3403600 w 5046133"/>
                  <a:gd name="connsiteY56" fmla="*/ 1363134 h 2167467"/>
                  <a:gd name="connsiteX57" fmla="*/ 3344333 w 5046133"/>
                  <a:gd name="connsiteY57" fmla="*/ 1337734 h 2167467"/>
                  <a:gd name="connsiteX58" fmla="*/ 3310466 w 5046133"/>
                  <a:gd name="connsiteY58" fmla="*/ 1303867 h 2167467"/>
                  <a:gd name="connsiteX59" fmla="*/ 3268133 w 5046133"/>
                  <a:gd name="connsiteY59" fmla="*/ 1236134 h 2167467"/>
                  <a:gd name="connsiteX60" fmla="*/ 3225800 w 5046133"/>
                  <a:gd name="connsiteY60" fmla="*/ 1134534 h 2167467"/>
                  <a:gd name="connsiteX61" fmla="*/ 3183466 w 5046133"/>
                  <a:gd name="connsiteY61" fmla="*/ 1083734 h 2167467"/>
                  <a:gd name="connsiteX62" fmla="*/ 3166533 w 5046133"/>
                  <a:gd name="connsiteY62" fmla="*/ 1066800 h 2167467"/>
                  <a:gd name="connsiteX63" fmla="*/ 3132666 w 5046133"/>
                  <a:gd name="connsiteY63" fmla="*/ 999067 h 2167467"/>
                  <a:gd name="connsiteX64" fmla="*/ 3081866 w 5046133"/>
                  <a:gd name="connsiteY64" fmla="*/ 939800 h 2167467"/>
                  <a:gd name="connsiteX65" fmla="*/ 3031066 w 5046133"/>
                  <a:gd name="connsiteY65" fmla="*/ 905934 h 2167467"/>
                  <a:gd name="connsiteX66" fmla="*/ 2937933 w 5046133"/>
                  <a:gd name="connsiteY66" fmla="*/ 889000 h 2167467"/>
                  <a:gd name="connsiteX67" fmla="*/ 2861733 w 5046133"/>
                  <a:gd name="connsiteY67" fmla="*/ 905934 h 2167467"/>
                  <a:gd name="connsiteX68" fmla="*/ 2785533 w 5046133"/>
                  <a:gd name="connsiteY68" fmla="*/ 897467 h 2167467"/>
                  <a:gd name="connsiteX69" fmla="*/ 2751666 w 5046133"/>
                  <a:gd name="connsiteY69" fmla="*/ 905934 h 2167467"/>
                  <a:gd name="connsiteX70" fmla="*/ 2641600 w 5046133"/>
                  <a:gd name="connsiteY70" fmla="*/ 922867 h 2167467"/>
                  <a:gd name="connsiteX71" fmla="*/ 2624666 w 5046133"/>
                  <a:gd name="connsiteY71" fmla="*/ 939800 h 2167467"/>
                  <a:gd name="connsiteX72" fmla="*/ 2624666 w 5046133"/>
                  <a:gd name="connsiteY72" fmla="*/ 1007534 h 2167467"/>
                  <a:gd name="connsiteX73" fmla="*/ 2658533 w 5046133"/>
                  <a:gd name="connsiteY73" fmla="*/ 1024467 h 2167467"/>
                  <a:gd name="connsiteX74" fmla="*/ 2709333 w 5046133"/>
                  <a:gd name="connsiteY74" fmla="*/ 1049867 h 2167467"/>
                  <a:gd name="connsiteX75" fmla="*/ 2777066 w 5046133"/>
                  <a:gd name="connsiteY75" fmla="*/ 1083734 h 2167467"/>
                  <a:gd name="connsiteX76" fmla="*/ 2810933 w 5046133"/>
                  <a:gd name="connsiteY76" fmla="*/ 1109134 h 2167467"/>
                  <a:gd name="connsiteX77" fmla="*/ 2870200 w 5046133"/>
                  <a:gd name="connsiteY77" fmla="*/ 1151467 h 2167467"/>
                  <a:gd name="connsiteX78" fmla="*/ 2887133 w 5046133"/>
                  <a:gd name="connsiteY78" fmla="*/ 1176867 h 2167467"/>
                  <a:gd name="connsiteX79" fmla="*/ 2853266 w 5046133"/>
                  <a:gd name="connsiteY79" fmla="*/ 1219200 h 2167467"/>
                  <a:gd name="connsiteX80" fmla="*/ 2768600 w 5046133"/>
                  <a:gd name="connsiteY80" fmla="*/ 1244600 h 2167467"/>
                  <a:gd name="connsiteX81" fmla="*/ 2624666 w 5046133"/>
                  <a:gd name="connsiteY81" fmla="*/ 1236134 h 2167467"/>
                  <a:gd name="connsiteX82" fmla="*/ 2540000 w 5046133"/>
                  <a:gd name="connsiteY82" fmla="*/ 1227667 h 2167467"/>
                  <a:gd name="connsiteX83" fmla="*/ 2463800 w 5046133"/>
                  <a:gd name="connsiteY83" fmla="*/ 1236134 h 2167467"/>
                  <a:gd name="connsiteX84" fmla="*/ 2421466 w 5046133"/>
                  <a:gd name="connsiteY84" fmla="*/ 1270000 h 2167467"/>
                  <a:gd name="connsiteX85" fmla="*/ 2370666 w 5046133"/>
                  <a:gd name="connsiteY85" fmla="*/ 1312334 h 2167467"/>
                  <a:gd name="connsiteX86" fmla="*/ 2336800 w 5046133"/>
                  <a:gd name="connsiteY86" fmla="*/ 1329267 h 2167467"/>
                  <a:gd name="connsiteX87" fmla="*/ 2269066 w 5046133"/>
                  <a:gd name="connsiteY87" fmla="*/ 1371600 h 2167467"/>
                  <a:gd name="connsiteX88" fmla="*/ 2201333 w 5046133"/>
                  <a:gd name="connsiteY88" fmla="*/ 1388534 h 2167467"/>
                  <a:gd name="connsiteX89" fmla="*/ 2133600 w 5046133"/>
                  <a:gd name="connsiteY89" fmla="*/ 1405467 h 2167467"/>
                  <a:gd name="connsiteX90" fmla="*/ 2116666 w 5046133"/>
                  <a:gd name="connsiteY90" fmla="*/ 1422400 h 2167467"/>
                  <a:gd name="connsiteX91" fmla="*/ 2099733 w 5046133"/>
                  <a:gd name="connsiteY91" fmla="*/ 1557867 h 2167467"/>
                  <a:gd name="connsiteX92" fmla="*/ 2065866 w 5046133"/>
                  <a:gd name="connsiteY92" fmla="*/ 1600200 h 2167467"/>
                  <a:gd name="connsiteX93" fmla="*/ 1972733 w 5046133"/>
                  <a:gd name="connsiteY93" fmla="*/ 1676400 h 2167467"/>
                  <a:gd name="connsiteX94" fmla="*/ 1905000 w 5046133"/>
                  <a:gd name="connsiteY94" fmla="*/ 1727200 h 2167467"/>
                  <a:gd name="connsiteX95" fmla="*/ 1871133 w 5046133"/>
                  <a:gd name="connsiteY95" fmla="*/ 1744134 h 2167467"/>
                  <a:gd name="connsiteX96" fmla="*/ 1845733 w 5046133"/>
                  <a:gd name="connsiteY96" fmla="*/ 1761067 h 2167467"/>
                  <a:gd name="connsiteX97" fmla="*/ 1786466 w 5046133"/>
                  <a:gd name="connsiteY97" fmla="*/ 1786467 h 2167467"/>
                  <a:gd name="connsiteX98" fmla="*/ 1752600 w 5046133"/>
                  <a:gd name="connsiteY98" fmla="*/ 1794934 h 2167467"/>
                  <a:gd name="connsiteX99" fmla="*/ 1667933 w 5046133"/>
                  <a:gd name="connsiteY99" fmla="*/ 1803400 h 2167467"/>
                  <a:gd name="connsiteX100" fmla="*/ 1583266 w 5046133"/>
                  <a:gd name="connsiteY100" fmla="*/ 1820334 h 2167467"/>
                  <a:gd name="connsiteX101" fmla="*/ 1507066 w 5046133"/>
                  <a:gd name="connsiteY101" fmla="*/ 1888067 h 2167467"/>
                  <a:gd name="connsiteX102" fmla="*/ 1473200 w 5046133"/>
                  <a:gd name="connsiteY102" fmla="*/ 1913467 h 2167467"/>
                  <a:gd name="connsiteX103" fmla="*/ 1430866 w 5046133"/>
                  <a:gd name="connsiteY103" fmla="*/ 1921934 h 2167467"/>
                  <a:gd name="connsiteX104" fmla="*/ 1380066 w 5046133"/>
                  <a:gd name="connsiteY104" fmla="*/ 1938867 h 2167467"/>
                  <a:gd name="connsiteX105" fmla="*/ 1346200 w 5046133"/>
                  <a:gd name="connsiteY105" fmla="*/ 1947334 h 2167467"/>
                  <a:gd name="connsiteX106" fmla="*/ 1312333 w 5046133"/>
                  <a:gd name="connsiteY106" fmla="*/ 1964267 h 2167467"/>
                  <a:gd name="connsiteX107" fmla="*/ 1278466 w 5046133"/>
                  <a:gd name="connsiteY107" fmla="*/ 1972734 h 2167467"/>
                  <a:gd name="connsiteX108" fmla="*/ 1244600 w 5046133"/>
                  <a:gd name="connsiteY108" fmla="*/ 1989667 h 2167467"/>
                  <a:gd name="connsiteX109" fmla="*/ 1219200 w 5046133"/>
                  <a:gd name="connsiteY109" fmla="*/ 1998134 h 2167467"/>
                  <a:gd name="connsiteX110" fmla="*/ 1193800 w 5046133"/>
                  <a:gd name="connsiteY110" fmla="*/ 2015067 h 2167467"/>
                  <a:gd name="connsiteX111" fmla="*/ 1159933 w 5046133"/>
                  <a:gd name="connsiteY111" fmla="*/ 2023534 h 2167467"/>
                  <a:gd name="connsiteX112" fmla="*/ 1083733 w 5046133"/>
                  <a:gd name="connsiteY112" fmla="*/ 2040467 h 2167467"/>
                  <a:gd name="connsiteX113" fmla="*/ 1024466 w 5046133"/>
                  <a:gd name="connsiteY113" fmla="*/ 2074334 h 2167467"/>
                  <a:gd name="connsiteX114" fmla="*/ 990600 w 5046133"/>
                  <a:gd name="connsiteY114" fmla="*/ 2091267 h 2167467"/>
                  <a:gd name="connsiteX115" fmla="*/ 973666 w 5046133"/>
                  <a:gd name="connsiteY115" fmla="*/ 2108200 h 2167467"/>
                  <a:gd name="connsiteX116" fmla="*/ 948266 w 5046133"/>
                  <a:gd name="connsiteY116" fmla="*/ 2116667 h 2167467"/>
                  <a:gd name="connsiteX117" fmla="*/ 914400 w 5046133"/>
                  <a:gd name="connsiteY117" fmla="*/ 2133600 h 2167467"/>
                  <a:gd name="connsiteX118" fmla="*/ 880533 w 5046133"/>
                  <a:gd name="connsiteY118" fmla="*/ 2142067 h 2167467"/>
                  <a:gd name="connsiteX119" fmla="*/ 829733 w 5046133"/>
                  <a:gd name="connsiteY119" fmla="*/ 2159000 h 2167467"/>
                  <a:gd name="connsiteX120" fmla="*/ 804333 w 5046133"/>
                  <a:gd name="connsiteY120" fmla="*/ 2167467 h 2167467"/>
                  <a:gd name="connsiteX121" fmla="*/ 745066 w 5046133"/>
                  <a:gd name="connsiteY121" fmla="*/ 2159000 h 2167467"/>
                  <a:gd name="connsiteX122" fmla="*/ 694266 w 5046133"/>
                  <a:gd name="connsiteY122" fmla="*/ 2108200 h 2167467"/>
                  <a:gd name="connsiteX123" fmla="*/ 677333 w 5046133"/>
                  <a:gd name="connsiteY123" fmla="*/ 2074334 h 2167467"/>
                  <a:gd name="connsiteX124" fmla="*/ 668866 w 5046133"/>
                  <a:gd name="connsiteY124" fmla="*/ 2040467 h 2167467"/>
                  <a:gd name="connsiteX125" fmla="*/ 643466 w 5046133"/>
                  <a:gd name="connsiteY125" fmla="*/ 1905000 h 2167467"/>
                  <a:gd name="connsiteX126" fmla="*/ 601133 w 5046133"/>
                  <a:gd name="connsiteY126" fmla="*/ 1845734 h 2167467"/>
                  <a:gd name="connsiteX127" fmla="*/ 584200 w 5046133"/>
                  <a:gd name="connsiteY127" fmla="*/ 1828800 h 2167467"/>
                  <a:gd name="connsiteX128" fmla="*/ 550333 w 5046133"/>
                  <a:gd name="connsiteY128" fmla="*/ 1710267 h 2167467"/>
                  <a:gd name="connsiteX129" fmla="*/ 516466 w 5046133"/>
                  <a:gd name="connsiteY129" fmla="*/ 1651000 h 2167467"/>
                  <a:gd name="connsiteX130" fmla="*/ 491066 w 5046133"/>
                  <a:gd name="connsiteY130" fmla="*/ 1625600 h 2167467"/>
                  <a:gd name="connsiteX131" fmla="*/ 474133 w 5046133"/>
                  <a:gd name="connsiteY131" fmla="*/ 1600200 h 2167467"/>
                  <a:gd name="connsiteX132" fmla="*/ 440266 w 5046133"/>
                  <a:gd name="connsiteY132" fmla="*/ 1574800 h 2167467"/>
                  <a:gd name="connsiteX133" fmla="*/ 355600 w 5046133"/>
                  <a:gd name="connsiteY133" fmla="*/ 1524000 h 2167467"/>
                  <a:gd name="connsiteX134" fmla="*/ 270933 w 5046133"/>
                  <a:gd name="connsiteY134" fmla="*/ 1507067 h 2167467"/>
                  <a:gd name="connsiteX135" fmla="*/ 237066 w 5046133"/>
                  <a:gd name="connsiteY135" fmla="*/ 1515534 h 2167467"/>
                  <a:gd name="connsiteX136" fmla="*/ 152400 w 5046133"/>
                  <a:gd name="connsiteY136" fmla="*/ 1532467 h 2167467"/>
                  <a:gd name="connsiteX137" fmla="*/ 127000 w 5046133"/>
                  <a:gd name="connsiteY137" fmla="*/ 1549400 h 2167467"/>
                  <a:gd name="connsiteX138" fmla="*/ 101600 w 5046133"/>
                  <a:gd name="connsiteY138" fmla="*/ 1557867 h 2167467"/>
                  <a:gd name="connsiteX139" fmla="*/ 50800 w 5046133"/>
                  <a:gd name="connsiteY139" fmla="*/ 1642534 h 2167467"/>
                  <a:gd name="connsiteX140" fmla="*/ 33866 w 5046133"/>
                  <a:gd name="connsiteY140" fmla="*/ 1667934 h 2167467"/>
                  <a:gd name="connsiteX141" fmla="*/ 16933 w 5046133"/>
                  <a:gd name="connsiteY141" fmla="*/ 1710267 h 2167467"/>
                  <a:gd name="connsiteX142" fmla="*/ 0 w 5046133"/>
                  <a:gd name="connsiteY142" fmla="*/ 1778000 h 2167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Lst>
                <a:rect l="l" t="t" r="r" b="b"/>
                <a:pathLst>
                  <a:path w="5046133" h="2167467">
                    <a:moveTo>
                      <a:pt x="5046133" y="0"/>
                    </a:moveTo>
                    <a:cubicBezTo>
                      <a:pt x="5023555" y="2822"/>
                      <a:pt x="5001079" y="6628"/>
                      <a:pt x="4978400" y="8467"/>
                    </a:cubicBezTo>
                    <a:cubicBezTo>
                      <a:pt x="4896629" y="15097"/>
                      <a:pt x="4814309" y="15528"/>
                      <a:pt x="4732866" y="25400"/>
                    </a:cubicBezTo>
                    <a:cubicBezTo>
                      <a:pt x="4720336" y="26919"/>
                      <a:pt x="4710601" y="37362"/>
                      <a:pt x="4699000" y="42334"/>
                    </a:cubicBezTo>
                    <a:cubicBezTo>
                      <a:pt x="4651271" y="62790"/>
                      <a:pt x="4696979" y="37800"/>
                      <a:pt x="4639733" y="59267"/>
                    </a:cubicBezTo>
                    <a:cubicBezTo>
                      <a:pt x="4551181" y="92474"/>
                      <a:pt x="4658931" y="62933"/>
                      <a:pt x="4572000" y="84667"/>
                    </a:cubicBezTo>
                    <a:cubicBezTo>
                      <a:pt x="4554497" y="96336"/>
                      <a:pt x="4519926" y="114587"/>
                      <a:pt x="4504266" y="135467"/>
                    </a:cubicBezTo>
                    <a:cubicBezTo>
                      <a:pt x="4492055" y="151748"/>
                      <a:pt x="4476836" y="166960"/>
                      <a:pt x="4470400" y="186267"/>
                    </a:cubicBezTo>
                    <a:cubicBezTo>
                      <a:pt x="4467578" y="194734"/>
                      <a:pt x="4464281" y="203057"/>
                      <a:pt x="4461933" y="211667"/>
                    </a:cubicBezTo>
                    <a:cubicBezTo>
                      <a:pt x="4452748" y="245346"/>
                      <a:pt x="4445000" y="279400"/>
                      <a:pt x="4436533" y="313267"/>
                    </a:cubicBezTo>
                    <a:cubicBezTo>
                      <a:pt x="4433711" y="324556"/>
                      <a:pt x="4434521" y="337452"/>
                      <a:pt x="4428066" y="347134"/>
                    </a:cubicBezTo>
                    <a:cubicBezTo>
                      <a:pt x="4422422" y="355601"/>
                      <a:pt x="4416181" y="363699"/>
                      <a:pt x="4411133" y="372534"/>
                    </a:cubicBezTo>
                    <a:cubicBezTo>
                      <a:pt x="4404871" y="383492"/>
                      <a:pt x="4402084" y="396545"/>
                      <a:pt x="4394200" y="406400"/>
                    </a:cubicBezTo>
                    <a:cubicBezTo>
                      <a:pt x="4379240" y="425100"/>
                      <a:pt x="4360333" y="440267"/>
                      <a:pt x="4343400" y="457200"/>
                    </a:cubicBezTo>
                    <a:cubicBezTo>
                      <a:pt x="4337755" y="462845"/>
                      <a:pt x="4333108" y="469706"/>
                      <a:pt x="4326466" y="474134"/>
                    </a:cubicBezTo>
                    <a:cubicBezTo>
                      <a:pt x="4307886" y="486520"/>
                      <a:pt x="4288683" y="500839"/>
                      <a:pt x="4267200" y="508000"/>
                    </a:cubicBezTo>
                    <a:cubicBezTo>
                      <a:pt x="4245121" y="515360"/>
                      <a:pt x="4222044" y="519289"/>
                      <a:pt x="4199466" y="524934"/>
                    </a:cubicBezTo>
                    <a:lnTo>
                      <a:pt x="4165600" y="533400"/>
                    </a:lnTo>
                    <a:cubicBezTo>
                      <a:pt x="4089884" y="571258"/>
                      <a:pt x="4121813" y="559284"/>
                      <a:pt x="4072466" y="575734"/>
                    </a:cubicBezTo>
                    <a:cubicBezTo>
                      <a:pt x="4024488" y="572912"/>
                      <a:pt x="3976355" y="572049"/>
                      <a:pt x="3928533" y="567267"/>
                    </a:cubicBezTo>
                    <a:cubicBezTo>
                      <a:pt x="3919653" y="566379"/>
                      <a:pt x="3911714" y="561252"/>
                      <a:pt x="3903133" y="558800"/>
                    </a:cubicBezTo>
                    <a:cubicBezTo>
                      <a:pt x="3891944" y="555603"/>
                      <a:pt x="3880455" y="553531"/>
                      <a:pt x="3869266" y="550334"/>
                    </a:cubicBezTo>
                    <a:cubicBezTo>
                      <a:pt x="3846973" y="543965"/>
                      <a:pt x="3830522" y="537247"/>
                      <a:pt x="3810000" y="524934"/>
                    </a:cubicBezTo>
                    <a:cubicBezTo>
                      <a:pt x="3792549" y="514463"/>
                      <a:pt x="3776133" y="502356"/>
                      <a:pt x="3759200" y="491067"/>
                    </a:cubicBezTo>
                    <a:cubicBezTo>
                      <a:pt x="3750733" y="485423"/>
                      <a:pt x="3743248" y="477913"/>
                      <a:pt x="3733800" y="474134"/>
                    </a:cubicBezTo>
                    <a:cubicBezTo>
                      <a:pt x="3602536" y="421627"/>
                      <a:pt x="3809298" y="502122"/>
                      <a:pt x="3623733" y="440267"/>
                    </a:cubicBezTo>
                    <a:lnTo>
                      <a:pt x="3547533" y="414867"/>
                    </a:lnTo>
                    <a:cubicBezTo>
                      <a:pt x="3498190" y="398419"/>
                      <a:pt x="3530104" y="410386"/>
                      <a:pt x="3454400" y="372534"/>
                    </a:cubicBezTo>
                    <a:lnTo>
                      <a:pt x="3420533" y="355600"/>
                    </a:lnTo>
                    <a:cubicBezTo>
                      <a:pt x="3409244" y="349956"/>
                      <a:pt x="3396763" y="346240"/>
                      <a:pt x="3386666" y="338667"/>
                    </a:cubicBezTo>
                    <a:cubicBezTo>
                      <a:pt x="3375377" y="330200"/>
                      <a:pt x="3365421" y="319578"/>
                      <a:pt x="3352800" y="313267"/>
                    </a:cubicBezTo>
                    <a:cubicBezTo>
                      <a:pt x="3336835" y="305285"/>
                      <a:pt x="3302000" y="296334"/>
                      <a:pt x="3302000" y="296334"/>
                    </a:cubicBezTo>
                    <a:cubicBezTo>
                      <a:pt x="3221645" y="336510"/>
                      <a:pt x="3254460" y="315054"/>
                      <a:pt x="3200400" y="355600"/>
                    </a:cubicBezTo>
                    <a:cubicBezTo>
                      <a:pt x="3206044" y="381000"/>
                      <a:pt x="3206429" y="408175"/>
                      <a:pt x="3217333" y="431800"/>
                    </a:cubicBezTo>
                    <a:cubicBezTo>
                      <a:pt x="3224023" y="446296"/>
                      <a:pt x="3242344" y="452383"/>
                      <a:pt x="3251200" y="465667"/>
                    </a:cubicBezTo>
                    <a:cubicBezTo>
                      <a:pt x="3262489" y="482600"/>
                      <a:pt x="3275964" y="498264"/>
                      <a:pt x="3285066" y="516467"/>
                    </a:cubicBezTo>
                    <a:cubicBezTo>
                      <a:pt x="3301601" y="549536"/>
                      <a:pt x="3298990" y="547813"/>
                      <a:pt x="3318933" y="575734"/>
                    </a:cubicBezTo>
                    <a:cubicBezTo>
                      <a:pt x="3348080" y="616540"/>
                      <a:pt x="3340953" y="606220"/>
                      <a:pt x="3378200" y="643467"/>
                    </a:cubicBezTo>
                    <a:lnTo>
                      <a:pt x="3403600" y="668867"/>
                    </a:lnTo>
                    <a:cubicBezTo>
                      <a:pt x="3414889" y="680156"/>
                      <a:pt x="3423187" y="695594"/>
                      <a:pt x="3437466" y="702734"/>
                    </a:cubicBezTo>
                    <a:cubicBezTo>
                      <a:pt x="3448755" y="708378"/>
                      <a:pt x="3459515" y="715235"/>
                      <a:pt x="3471333" y="719667"/>
                    </a:cubicBezTo>
                    <a:cubicBezTo>
                      <a:pt x="3482229" y="723753"/>
                      <a:pt x="3494459" y="723658"/>
                      <a:pt x="3505200" y="728134"/>
                    </a:cubicBezTo>
                    <a:cubicBezTo>
                      <a:pt x="3528501" y="737843"/>
                      <a:pt x="3548444" y="755878"/>
                      <a:pt x="3572933" y="762000"/>
                    </a:cubicBezTo>
                    <a:cubicBezTo>
                      <a:pt x="3584222" y="764822"/>
                      <a:pt x="3596059" y="765991"/>
                      <a:pt x="3606800" y="770467"/>
                    </a:cubicBezTo>
                    <a:cubicBezTo>
                      <a:pt x="3758202" y="833552"/>
                      <a:pt x="3623827" y="787433"/>
                      <a:pt x="3699933" y="812800"/>
                    </a:cubicBezTo>
                    <a:cubicBezTo>
                      <a:pt x="3759812" y="852721"/>
                      <a:pt x="3685661" y="802607"/>
                      <a:pt x="3759200" y="855134"/>
                    </a:cubicBezTo>
                    <a:cubicBezTo>
                      <a:pt x="3767480" y="861048"/>
                      <a:pt x="3776133" y="866423"/>
                      <a:pt x="3784600" y="872067"/>
                    </a:cubicBezTo>
                    <a:cubicBezTo>
                      <a:pt x="3790244" y="883356"/>
                      <a:pt x="3800694" y="893341"/>
                      <a:pt x="3801533" y="905934"/>
                    </a:cubicBezTo>
                    <a:cubicBezTo>
                      <a:pt x="3803606" y="937037"/>
                      <a:pt x="3793066" y="967895"/>
                      <a:pt x="3793066" y="999067"/>
                    </a:cubicBezTo>
                    <a:cubicBezTo>
                      <a:pt x="3793066" y="1013457"/>
                      <a:pt x="3798711" y="1027289"/>
                      <a:pt x="3801533" y="1041400"/>
                    </a:cubicBezTo>
                    <a:cubicBezTo>
                      <a:pt x="3800919" y="1050000"/>
                      <a:pt x="3797085" y="1199731"/>
                      <a:pt x="3776133" y="1227667"/>
                    </a:cubicBezTo>
                    <a:cubicBezTo>
                      <a:pt x="3759200" y="1250245"/>
                      <a:pt x="3745289" y="1275444"/>
                      <a:pt x="3725333" y="1295400"/>
                    </a:cubicBezTo>
                    <a:cubicBezTo>
                      <a:pt x="3714044" y="1306689"/>
                      <a:pt x="3701045" y="1316495"/>
                      <a:pt x="3691466" y="1329267"/>
                    </a:cubicBezTo>
                    <a:cubicBezTo>
                      <a:pt x="3672780" y="1354182"/>
                      <a:pt x="3664251" y="1368880"/>
                      <a:pt x="3640666" y="1388534"/>
                    </a:cubicBezTo>
                    <a:cubicBezTo>
                      <a:pt x="3632849" y="1395048"/>
                      <a:pt x="3623733" y="1399823"/>
                      <a:pt x="3615266" y="1405467"/>
                    </a:cubicBezTo>
                    <a:cubicBezTo>
                      <a:pt x="3567288" y="1402645"/>
                      <a:pt x="3518460" y="1406425"/>
                      <a:pt x="3471333" y="1397000"/>
                    </a:cubicBezTo>
                    <a:cubicBezTo>
                      <a:pt x="3446581" y="1392050"/>
                      <a:pt x="3427547" y="1371117"/>
                      <a:pt x="3403600" y="1363134"/>
                    </a:cubicBezTo>
                    <a:cubicBezTo>
                      <a:pt x="3366226" y="1350676"/>
                      <a:pt x="3386183" y="1358658"/>
                      <a:pt x="3344333" y="1337734"/>
                    </a:cubicBezTo>
                    <a:cubicBezTo>
                      <a:pt x="3333044" y="1326445"/>
                      <a:pt x="3320045" y="1316639"/>
                      <a:pt x="3310466" y="1303867"/>
                    </a:cubicBezTo>
                    <a:cubicBezTo>
                      <a:pt x="3290487" y="1277229"/>
                      <a:pt x="3279755" y="1267125"/>
                      <a:pt x="3268133" y="1236134"/>
                    </a:cubicBezTo>
                    <a:cubicBezTo>
                      <a:pt x="3252680" y="1194926"/>
                      <a:pt x="3266744" y="1175478"/>
                      <a:pt x="3225800" y="1134534"/>
                    </a:cubicBezTo>
                    <a:cubicBezTo>
                      <a:pt x="3187506" y="1096240"/>
                      <a:pt x="3233776" y="1144106"/>
                      <a:pt x="3183466" y="1083734"/>
                    </a:cubicBezTo>
                    <a:cubicBezTo>
                      <a:pt x="3178356" y="1077602"/>
                      <a:pt x="3170640" y="1073645"/>
                      <a:pt x="3166533" y="1066800"/>
                    </a:cubicBezTo>
                    <a:cubicBezTo>
                      <a:pt x="3153546" y="1045155"/>
                      <a:pt x="3147812" y="1019261"/>
                      <a:pt x="3132666" y="999067"/>
                    </a:cubicBezTo>
                    <a:cubicBezTo>
                      <a:pt x="3116759" y="977858"/>
                      <a:pt x="3103093" y="956310"/>
                      <a:pt x="3081866" y="939800"/>
                    </a:cubicBezTo>
                    <a:cubicBezTo>
                      <a:pt x="3065802" y="927306"/>
                      <a:pt x="3051022" y="909925"/>
                      <a:pt x="3031066" y="905934"/>
                    </a:cubicBezTo>
                    <a:cubicBezTo>
                      <a:pt x="2971899" y="894100"/>
                      <a:pt x="3002928" y="899833"/>
                      <a:pt x="2937933" y="889000"/>
                    </a:cubicBezTo>
                    <a:cubicBezTo>
                      <a:pt x="2911740" y="897731"/>
                      <a:pt x="2891535" y="905934"/>
                      <a:pt x="2861733" y="905934"/>
                    </a:cubicBezTo>
                    <a:cubicBezTo>
                      <a:pt x="2836177" y="905934"/>
                      <a:pt x="2810933" y="900289"/>
                      <a:pt x="2785533" y="897467"/>
                    </a:cubicBezTo>
                    <a:cubicBezTo>
                      <a:pt x="2774244" y="900289"/>
                      <a:pt x="2763186" y="904288"/>
                      <a:pt x="2751666" y="905934"/>
                    </a:cubicBezTo>
                    <a:cubicBezTo>
                      <a:pt x="2637071" y="922304"/>
                      <a:pt x="2700530" y="903223"/>
                      <a:pt x="2641600" y="922867"/>
                    </a:cubicBezTo>
                    <a:cubicBezTo>
                      <a:pt x="2635955" y="928511"/>
                      <a:pt x="2628773" y="932955"/>
                      <a:pt x="2624666" y="939800"/>
                    </a:cubicBezTo>
                    <a:cubicBezTo>
                      <a:pt x="2613428" y="958531"/>
                      <a:pt x="2611583" y="989217"/>
                      <a:pt x="2624666" y="1007534"/>
                    </a:cubicBezTo>
                    <a:cubicBezTo>
                      <a:pt x="2632002" y="1017805"/>
                      <a:pt x="2647574" y="1018205"/>
                      <a:pt x="2658533" y="1024467"/>
                    </a:cubicBezTo>
                    <a:cubicBezTo>
                      <a:pt x="2759565" y="1082198"/>
                      <a:pt x="2614458" y="1006741"/>
                      <a:pt x="2709333" y="1049867"/>
                    </a:cubicBezTo>
                    <a:cubicBezTo>
                      <a:pt x="2732313" y="1060313"/>
                      <a:pt x="2756872" y="1068588"/>
                      <a:pt x="2777066" y="1083734"/>
                    </a:cubicBezTo>
                    <a:cubicBezTo>
                      <a:pt x="2788355" y="1092201"/>
                      <a:pt x="2799450" y="1100932"/>
                      <a:pt x="2810933" y="1109134"/>
                    </a:cubicBezTo>
                    <a:cubicBezTo>
                      <a:pt x="2897597" y="1171036"/>
                      <a:pt x="2759517" y="1068455"/>
                      <a:pt x="2870200" y="1151467"/>
                    </a:cubicBezTo>
                    <a:cubicBezTo>
                      <a:pt x="2875844" y="1159934"/>
                      <a:pt x="2885460" y="1166830"/>
                      <a:pt x="2887133" y="1176867"/>
                    </a:cubicBezTo>
                    <a:cubicBezTo>
                      <a:pt x="2891034" y="1200273"/>
                      <a:pt x="2868322" y="1210597"/>
                      <a:pt x="2853266" y="1219200"/>
                    </a:cubicBezTo>
                    <a:cubicBezTo>
                      <a:pt x="2812729" y="1242365"/>
                      <a:pt x="2820039" y="1236028"/>
                      <a:pt x="2768600" y="1244600"/>
                    </a:cubicBezTo>
                    <a:lnTo>
                      <a:pt x="2624666" y="1236134"/>
                    </a:lnTo>
                    <a:cubicBezTo>
                      <a:pt x="2596381" y="1234039"/>
                      <a:pt x="2568363" y="1227667"/>
                      <a:pt x="2540000" y="1227667"/>
                    </a:cubicBezTo>
                    <a:cubicBezTo>
                      <a:pt x="2514444" y="1227667"/>
                      <a:pt x="2489200" y="1233312"/>
                      <a:pt x="2463800" y="1236134"/>
                    </a:cubicBezTo>
                    <a:cubicBezTo>
                      <a:pt x="2422904" y="1277028"/>
                      <a:pt x="2474881" y="1227267"/>
                      <a:pt x="2421466" y="1270000"/>
                    </a:cubicBezTo>
                    <a:cubicBezTo>
                      <a:pt x="2380058" y="1303127"/>
                      <a:pt x="2436546" y="1271159"/>
                      <a:pt x="2370666" y="1312334"/>
                    </a:cubicBezTo>
                    <a:cubicBezTo>
                      <a:pt x="2359963" y="1319023"/>
                      <a:pt x="2347503" y="1322578"/>
                      <a:pt x="2336800" y="1329267"/>
                    </a:cubicBezTo>
                    <a:cubicBezTo>
                      <a:pt x="2283757" y="1362419"/>
                      <a:pt x="2323675" y="1348196"/>
                      <a:pt x="2269066" y="1371600"/>
                    </a:cubicBezTo>
                    <a:cubicBezTo>
                      <a:pt x="2243887" y="1382391"/>
                      <a:pt x="2230048" y="1381907"/>
                      <a:pt x="2201333" y="1388534"/>
                    </a:cubicBezTo>
                    <a:cubicBezTo>
                      <a:pt x="2178656" y="1393767"/>
                      <a:pt x="2133600" y="1405467"/>
                      <a:pt x="2133600" y="1405467"/>
                    </a:cubicBezTo>
                    <a:cubicBezTo>
                      <a:pt x="2127955" y="1411111"/>
                      <a:pt x="2119469" y="1414926"/>
                      <a:pt x="2116666" y="1422400"/>
                    </a:cubicBezTo>
                    <a:cubicBezTo>
                      <a:pt x="2105517" y="1452130"/>
                      <a:pt x="2106637" y="1537154"/>
                      <a:pt x="2099733" y="1557867"/>
                    </a:cubicBezTo>
                    <a:cubicBezTo>
                      <a:pt x="2094018" y="1575011"/>
                      <a:pt x="2077766" y="1586600"/>
                      <a:pt x="2065866" y="1600200"/>
                    </a:cubicBezTo>
                    <a:cubicBezTo>
                      <a:pt x="2008442" y="1665827"/>
                      <a:pt x="2078489" y="1570638"/>
                      <a:pt x="1972733" y="1676400"/>
                    </a:cubicBezTo>
                    <a:cubicBezTo>
                      <a:pt x="1948918" y="1700216"/>
                      <a:pt x="1943300" y="1708050"/>
                      <a:pt x="1905000" y="1727200"/>
                    </a:cubicBezTo>
                    <a:cubicBezTo>
                      <a:pt x="1893711" y="1732845"/>
                      <a:pt x="1882092" y="1737872"/>
                      <a:pt x="1871133" y="1744134"/>
                    </a:cubicBezTo>
                    <a:cubicBezTo>
                      <a:pt x="1862298" y="1749183"/>
                      <a:pt x="1854568" y="1756019"/>
                      <a:pt x="1845733" y="1761067"/>
                    </a:cubicBezTo>
                    <a:cubicBezTo>
                      <a:pt x="1823157" y="1773967"/>
                      <a:pt x="1810211" y="1779682"/>
                      <a:pt x="1786466" y="1786467"/>
                    </a:cubicBezTo>
                    <a:cubicBezTo>
                      <a:pt x="1775278" y="1789664"/>
                      <a:pt x="1764119" y="1793288"/>
                      <a:pt x="1752600" y="1794934"/>
                    </a:cubicBezTo>
                    <a:cubicBezTo>
                      <a:pt x="1724522" y="1798945"/>
                      <a:pt x="1696155" y="1800578"/>
                      <a:pt x="1667933" y="1803400"/>
                    </a:cubicBezTo>
                    <a:cubicBezTo>
                      <a:pt x="1639711" y="1809045"/>
                      <a:pt x="1603617" y="1799983"/>
                      <a:pt x="1583266" y="1820334"/>
                    </a:cubicBezTo>
                    <a:cubicBezTo>
                      <a:pt x="1507487" y="1896113"/>
                      <a:pt x="1559948" y="1850294"/>
                      <a:pt x="1507066" y="1888067"/>
                    </a:cubicBezTo>
                    <a:cubicBezTo>
                      <a:pt x="1495583" y="1896269"/>
                      <a:pt x="1486095" y="1907736"/>
                      <a:pt x="1473200" y="1913467"/>
                    </a:cubicBezTo>
                    <a:cubicBezTo>
                      <a:pt x="1460050" y="1919312"/>
                      <a:pt x="1444750" y="1918148"/>
                      <a:pt x="1430866" y="1921934"/>
                    </a:cubicBezTo>
                    <a:cubicBezTo>
                      <a:pt x="1413646" y="1926630"/>
                      <a:pt x="1397162" y="1933738"/>
                      <a:pt x="1380066" y="1938867"/>
                    </a:cubicBezTo>
                    <a:cubicBezTo>
                      <a:pt x="1368921" y="1942211"/>
                      <a:pt x="1357095" y="1943248"/>
                      <a:pt x="1346200" y="1947334"/>
                    </a:cubicBezTo>
                    <a:cubicBezTo>
                      <a:pt x="1334382" y="1951766"/>
                      <a:pt x="1324151" y="1959835"/>
                      <a:pt x="1312333" y="1964267"/>
                    </a:cubicBezTo>
                    <a:cubicBezTo>
                      <a:pt x="1301437" y="1968353"/>
                      <a:pt x="1289362" y="1968648"/>
                      <a:pt x="1278466" y="1972734"/>
                    </a:cubicBezTo>
                    <a:cubicBezTo>
                      <a:pt x="1266648" y="1977166"/>
                      <a:pt x="1256201" y="1984695"/>
                      <a:pt x="1244600" y="1989667"/>
                    </a:cubicBezTo>
                    <a:cubicBezTo>
                      <a:pt x="1236397" y="1993183"/>
                      <a:pt x="1227182" y="1994143"/>
                      <a:pt x="1219200" y="1998134"/>
                    </a:cubicBezTo>
                    <a:cubicBezTo>
                      <a:pt x="1210099" y="2002685"/>
                      <a:pt x="1203153" y="2011059"/>
                      <a:pt x="1193800" y="2015067"/>
                    </a:cubicBezTo>
                    <a:cubicBezTo>
                      <a:pt x="1183104" y="2019651"/>
                      <a:pt x="1171292" y="2021010"/>
                      <a:pt x="1159933" y="2023534"/>
                    </a:cubicBezTo>
                    <a:cubicBezTo>
                      <a:pt x="1146757" y="2026462"/>
                      <a:pt x="1098757" y="2034833"/>
                      <a:pt x="1083733" y="2040467"/>
                    </a:cubicBezTo>
                    <a:cubicBezTo>
                      <a:pt x="1046512" y="2054425"/>
                      <a:pt x="1055734" y="2056466"/>
                      <a:pt x="1024466" y="2074334"/>
                    </a:cubicBezTo>
                    <a:cubicBezTo>
                      <a:pt x="1013508" y="2080596"/>
                      <a:pt x="1001101" y="2084266"/>
                      <a:pt x="990600" y="2091267"/>
                    </a:cubicBezTo>
                    <a:cubicBezTo>
                      <a:pt x="983958" y="2095695"/>
                      <a:pt x="980511" y="2104093"/>
                      <a:pt x="973666" y="2108200"/>
                    </a:cubicBezTo>
                    <a:cubicBezTo>
                      <a:pt x="966013" y="2112792"/>
                      <a:pt x="956469" y="2113151"/>
                      <a:pt x="948266" y="2116667"/>
                    </a:cubicBezTo>
                    <a:cubicBezTo>
                      <a:pt x="936665" y="2121639"/>
                      <a:pt x="926218" y="2129168"/>
                      <a:pt x="914400" y="2133600"/>
                    </a:cubicBezTo>
                    <a:cubicBezTo>
                      <a:pt x="903504" y="2137686"/>
                      <a:pt x="891679" y="2138723"/>
                      <a:pt x="880533" y="2142067"/>
                    </a:cubicBezTo>
                    <a:cubicBezTo>
                      <a:pt x="863436" y="2147196"/>
                      <a:pt x="846666" y="2153356"/>
                      <a:pt x="829733" y="2159000"/>
                    </a:cubicBezTo>
                    <a:lnTo>
                      <a:pt x="804333" y="2167467"/>
                    </a:lnTo>
                    <a:cubicBezTo>
                      <a:pt x="784577" y="2164645"/>
                      <a:pt x="763821" y="2165820"/>
                      <a:pt x="745066" y="2159000"/>
                    </a:cubicBezTo>
                    <a:cubicBezTo>
                      <a:pt x="720960" y="2150234"/>
                      <a:pt x="706119" y="2128943"/>
                      <a:pt x="694266" y="2108200"/>
                    </a:cubicBezTo>
                    <a:cubicBezTo>
                      <a:pt x="688004" y="2097242"/>
                      <a:pt x="681765" y="2086152"/>
                      <a:pt x="677333" y="2074334"/>
                    </a:cubicBezTo>
                    <a:cubicBezTo>
                      <a:pt x="673247" y="2063438"/>
                      <a:pt x="671688" y="2051756"/>
                      <a:pt x="668866" y="2040467"/>
                    </a:cubicBezTo>
                    <a:cubicBezTo>
                      <a:pt x="665955" y="2017179"/>
                      <a:pt x="657284" y="1925728"/>
                      <a:pt x="643466" y="1905000"/>
                    </a:cubicBezTo>
                    <a:cubicBezTo>
                      <a:pt x="628800" y="1883000"/>
                      <a:pt x="618641" y="1866743"/>
                      <a:pt x="601133" y="1845734"/>
                    </a:cubicBezTo>
                    <a:cubicBezTo>
                      <a:pt x="596023" y="1839602"/>
                      <a:pt x="589844" y="1834445"/>
                      <a:pt x="584200" y="1828800"/>
                    </a:cubicBezTo>
                    <a:cubicBezTo>
                      <a:pt x="578775" y="1807102"/>
                      <a:pt x="562478" y="1734557"/>
                      <a:pt x="550333" y="1710267"/>
                    </a:cubicBezTo>
                    <a:cubicBezTo>
                      <a:pt x="539980" y="1689560"/>
                      <a:pt x="531428" y="1668954"/>
                      <a:pt x="516466" y="1651000"/>
                    </a:cubicBezTo>
                    <a:cubicBezTo>
                      <a:pt x="508801" y="1641802"/>
                      <a:pt x="498731" y="1634798"/>
                      <a:pt x="491066" y="1625600"/>
                    </a:cubicBezTo>
                    <a:cubicBezTo>
                      <a:pt x="484552" y="1617783"/>
                      <a:pt x="481328" y="1607395"/>
                      <a:pt x="474133" y="1600200"/>
                    </a:cubicBezTo>
                    <a:cubicBezTo>
                      <a:pt x="464155" y="1590222"/>
                      <a:pt x="451826" y="1582892"/>
                      <a:pt x="440266" y="1574800"/>
                    </a:cubicBezTo>
                    <a:cubicBezTo>
                      <a:pt x="417552" y="1558901"/>
                      <a:pt x="383737" y="1534552"/>
                      <a:pt x="355600" y="1524000"/>
                    </a:cubicBezTo>
                    <a:cubicBezTo>
                      <a:pt x="335398" y="1516424"/>
                      <a:pt x="288481" y="1509992"/>
                      <a:pt x="270933" y="1507067"/>
                    </a:cubicBezTo>
                    <a:cubicBezTo>
                      <a:pt x="259644" y="1509889"/>
                      <a:pt x="248444" y="1513096"/>
                      <a:pt x="237066" y="1515534"/>
                    </a:cubicBezTo>
                    <a:cubicBezTo>
                      <a:pt x="208924" y="1521564"/>
                      <a:pt x="152400" y="1532467"/>
                      <a:pt x="152400" y="1532467"/>
                    </a:cubicBezTo>
                    <a:cubicBezTo>
                      <a:pt x="143933" y="1538111"/>
                      <a:pt x="136101" y="1544849"/>
                      <a:pt x="127000" y="1549400"/>
                    </a:cubicBezTo>
                    <a:cubicBezTo>
                      <a:pt x="119018" y="1553391"/>
                      <a:pt x="107911" y="1551556"/>
                      <a:pt x="101600" y="1557867"/>
                    </a:cubicBezTo>
                    <a:cubicBezTo>
                      <a:pt x="73980" y="1585487"/>
                      <a:pt x="68618" y="1611352"/>
                      <a:pt x="50800" y="1642534"/>
                    </a:cubicBezTo>
                    <a:cubicBezTo>
                      <a:pt x="45751" y="1651369"/>
                      <a:pt x="38417" y="1658833"/>
                      <a:pt x="33866" y="1667934"/>
                    </a:cubicBezTo>
                    <a:cubicBezTo>
                      <a:pt x="27069" y="1681527"/>
                      <a:pt x="21402" y="1695741"/>
                      <a:pt x="16933" y="1710267"/>
                    </a:cubicBezTo>
                    <a:cubicBezTo>
                      <a:pt x="10089" y="1732510"/>
                      <a:pt x="0" y="1778000"/>
                      <a:pt x="0" y="1778000"/>
                    </a:cubicBezTo>
                  </a:path>
                </a:pathLst>
              </a:custGeom>
              <a:ln w="38100">
                <a:solidFill>
                  <a:srgbClr val="FFC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1" name="Freeform 10"/>
              <p:cNvSpPr/>
              <p:nvPr/>
            </p:nvSpPr>
            <p:spPr>
              <a:xfrm>
                <a:off x="25400" y="4621105"/>
                <a:ext cx="1794933" cy="1466428"/>
              </a:xfrm>
              <a:custGeom>
                <a:avLst/>
                <a:gdLst>
                  <a:gd name="connsiteX0" fmla="*/ 1794933 w 1794933"/>
                  <a:gd name="connsiteY0" fmla="*/ 27095 h 1466428"/>
                  <a:gd name="connsiteX1" fmla="*/ 1617133 w 1794933"/>
                  <a:gd name="connsiteY1" fmla="*/ 1695 h 1466428"/>
                  <a:gd name="connsiteX2" fmla="*/ 1464733 w 1794933"/>
                  <a:gd name="connsiteY2" fmla="*/ 18628 h 1466428"/>
                  <a:gd name="connsiteX3" fmla="*/ 1329267 w 1794933"/>
                  <a:gd name="connsiteY3" fmla="*/ 103295 h 1466428"/>
                  <a:gd name="connsiteX4" fmla="*/ 1295400 w 1794933"/>
                  <a:gd name="connsiteY4" fmla="*/ 128695 h 1466428"/>
                  <a:gd name="connsiteX5" fmla="*/ 1244600 w 1794933"/>
                  <a:gd name="connsiteY5" fmla="*/ 179495 h 1466428"/>
                  <a:gd name="connsiteX6" fmla="*/ 1227667 w 1794933"/>
                  <a:gd name="connsiteY6" fmla="*/ 213362 h 1466428"/>
                  <a:gd name="connsiteX7" fmla="*/ 1143000 w 1794933"/>
                  <a:gd name="connsiteY7" fmla="*/ 314962 h 1466428"/>
                  <a:gd name="connsiteX8" fmla="*/ 1117600 w 1794933"/>
                  <a:gd name="connsiteY8" fmla="*/ 331895 h 1466428"/>
                  <a:gd name="connsiteX9" fmla="*/ 1092200 w 1794933"/>
                  <a:gd name="connsiteY9" fmla="*/ 357295 h 1466428"/>
                  <a:gd name="connsiteX10" fmla="*/ 1066800 w 1794933"/>
                  <a:gd name="connsiteY10" fmla="*/ 374228 h 1466428"/>
                  <a:gd name="connsiteX11" fmla="*/ 1024467 w 1794933"/>
                  <a:gd name="connsiteY11" fmla="*/ 416562 h 1466428"/>
                  <a:gd name="connsiteX12" fmla="*/ 999067 w 1794933"/>
                  <a:gd name="connsiteY12" fmla="*/ 475828 h 1466428"/>
                  <a:gd name="connsiteX13" fmla="*/ 931333 w 1794933"/>
                  <a:gd name="connsiteY13" fmla="*/ 568962 h 1466428"/>
                  <a:gd name="connsiteX14" fmla="*/ 905933 w 1794933"/>
                  <a:gd name="connsiteY14" fmla="*/ 585895 h 1466428"/>
                  <a:gd name="connsiteX15" fmla="*/ 872067 w 1794933"/>
                  <a:gd name="connsiteY15" fmla="*/ 594362 h 1466428"/>
                  <a:gd name="connsiteX16" fmla="*/ 846667 w 1794933"/>
                  <a:gd name="connsiteY16" fmla="*/ 602828 h 1466428"/>
                  <a:gd name="connsiteX17" fmla="*/ 778933 w 1794933"/>
                  <a:gd name="connsiteY17" fmla="*/ 645162 h 1466428"/>
                  <a:gd name="connsiteX18" fmla="*/ 753533 w 1794933"/>
                  <a:gd name="connsiteY18" fmla="*/ 653628 h 1466428"/>
                  <a:gd name="connsiteX19" fmla="*/ 702733 w 1794933"/>
                  <a:gd name="connsiteY19" fmla="*/ 687495 h 1466428"/>
                  <a:gd name="connsiteX20" fmla="*/ 677333 w 1794933"/>
                  <a:gd name="connsiteY20" fmla="*/ 721362 h 1466428"/>
                  <a:gd name="connsiteX21" fmla="*/ 651933 w 1794933"/>
                  <a:gd name="connsiteY21" fmla="*/ 746762 h 1466428"/>
                  <a:gd name="connsiteX22" fmla="*/ 618067 w 1794933"/>
                  <a:gd name="connsiteY22" fmla="*/ 797562 h 1466428"/>
                  <a:gd name="connsiteX23" fmla="*/ 601133 w 1794933"/>
                  <a:gd name="connsiteY23" fmla="*/ 822962 h 1466428"/>
                  <a:gd name="connsiteX24" fmla="*/ 567267 w 1794933"/>
                  <a:gd name="connsiteY24" fmla="*/ 882228 h 1466428"/>
                  <a:gd name="connsiteX25" fmla="*/ 516467 w 1794933"/>
                  <a:gd name="connsiteY25" fmla="*/ 949962 h 1466428"/>
                  <a:gd name="connsiteX26" fmla="*/ 499533 w 1794933"/>
                  <a:gd name="connsiteY26" fmla="*/ 966895 h 1466428"/>
                  <a:gd name="connsiteX27" fmla="*/ 431800 w 1794933"/>
                  <a:gd name="connsiteY27" fmla="*/ 1026162 h 1466428"/>
                  <a:gd name="connsiteX28" fmla="*/ 414867 w 1794933"/>
                  <a:gd name="connsiteY28" fmla="*/ 1051562 h 1466428"/>
                  <a:gd name="connsiteX29" fmla="*/ 406400 w 1794933"/>
                  <a:gd name="connsiteY29" fmla="*/ 1076962 h 1466428"/>
                  <a:gd name="connsiteX30" fmla="*/ 355600 w 1794933"/>
                  <a:gd name="connsiteY30" fmla="*/ 1127762 h 1466428"/>
                  <a:gd name="connsiteX31" fmla="*/ 321733 w 1794933"/>
                  <a:gd name="connsiteY31" fmla="*/ 1153162 h 1466428"/>
                  <a:gd name="connsiteX32" fmla="*/ 270933 w 1794933"/>
                  <a:gd name="connsiteY32" fmla="*/ 1195495 h 1466428"/>
                  <a:gd name="connsiteX33" fmla="*/ 245533 w 1794933"/>
                  <a:gd name="connsiteY33" fmla="*/ 1229362 h 1466428"/>
                  <a:gd name="connsiteX34" fmla="*/ 160867 w 1794933"/>
                  <a:gd name="connsiteY34" fmla="*/ 1305562 h 1466428"/>
                  <a:gd name="connsiteX35" fmla="*/ 93133 w 1794933"/>
                  <a:gd name="connsiteY35" fmla="*/ 1373295 h 1466428"/>
                  <a:gd name="connsiteX36" fmla="*/ 67733 w 1794933"/>
                  <a:gd name="connsiteY36" fmla="*/ 1398695 h 1466428"/>
                  <a:gd name="connsiteX37" fmla="*/ 25400 w 1794933"/>
                  <a:gd name="connsiteY37" fmla="*/ 1449495 h 1466428"/>
                  <a:gd name="connsiteX38" fmla="*/ 0 w 1794933"/>
                  <a:gd name="connsiteY38" fmla="*/ 1466428 h 1466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794933" h="1466428">
                    <a:moveTo>
                      <a:pt x="1794933" y="27095"/>
                    </a:moveTo>
                    <a:cubicBezTo>
                      <a:pt x="1728652" y="10524"/>
                      <a:pt x="1712627" y="4988"/>
                      <a:pt x="1617133" y="1695"/>
                    </a:cubicBezTo>
                    <a:cubicBezTo>
                      <a:pt x="1567960" y="0"/>
                      <a:pt x="1513930" y="10429"/>
                      <a:pt x="1464733" y="18628"/>
                    </a:cubicBezTo>
                    <a:cubicBezTo>
                      <a:pt x="1371756" y="65117"/>
                      <a:pt x="1417195" y="37349"/>
                      <a:pt x="1329267" y="103295"/>
                    </a:cubicBezTo>
                    <a:cubicBezTo>
                      <a:pt x="1317978" y="111762"/>
                      <a:pt x="1305378" y="118717"/>
                      <a:pt x="1295400" y="128695"/>
                    </a:cubicBezTo>
                    <a:lnTo>
                      <a:pt x="1244600" y="179495"/>
                    </a:lnTo>
                    <a:cubicBezTo>
                      <a:pt x="1238956" y="190784"/>
                      <a:pt x="1234161" y="202539"/>
                      <a:pt x="1227667" y="213362"/>
                    </a:cubicBezTo>
                    <a:cubicBezTo>
                      <a:pt x="1206843" y="248069"/>
                      <a:pt x="1177212" y="292154"/>
                      <a:pt x="1143000" y="314962"/>
                    </a:cubicBezTo>
                    <a:cubicBezTo>
                      <a:pt x="1134533" y="320606"/>
                      <a:pt x="1125417" y="325381"/>
                      <a:pt x="1117600" y="331895"/>
                    </a:cubicBezTo>
                    <a:cubicBezTo>
                      <a:pt x="1108402" y="339560"/>
                      <a:pt x="1101398" y="349630"/>
                      <a:pt x="1092200" y="357295"/>
                    </a:cubicBezTo>
                    <a:cubicBezTo>
                      <a:pt x="1084383" y="363809"/>
                      <a:pt x="1074458" y="367527"/>
                      <a:pt x="1066800" y="374228"/>
                    </a:cubicBezTo>
                    <a:cubicBezTo>
                      <a:pt x="1051781" y="387369"/>
                      <a:pt x="1024467" y="416562"/>
                      <a:pt x="1024467" y="416562"/>
                    </a:cubicBezTo>
                    <a:cubicBezTo>
                      <a:pt x="1009417" y="476758"/>
                      <a:pt x="1026053" y="426354"/>
                      <a:pt x="999067" y="475828"/>
                    </a:cubicBezTo>
                    <a:cubicBezTo>
                      <a:pt x="955993" y="554798"/>
                      <a:pt x="987014" y="529191"/>
                      <a:pt x="931333" y="568962"/>
                    </a:cubicBezTo>
                    <a:cubicBezTo>
                      <a:pt x="923053" y="574876"/>
                      <a:pt x="915286" y="581887"/>
                      <a:pt x="905933" y="585895"/>
                    </a:cubicBezTo>
                    <a:cubicBezTo>
                      <a:pt x="895238" y="590479"/>
                      <a:pt x="883255" y="591165"/>
                      <a:pt x="872067" y="594362"/>
                    </a:cubicBezTo>
                    <a:cubicBezTo>
                      <a:pt x="863486" y="596814"/>
                      <a:pt x="854870" y="599312"/>
                      <a:pt x="846667" y="602828"/>
                    </a:cubicBezTo>
                    <a:cubicBezTo>
                      <a:pt x="774270" y="633855"/>
                      <a:pt x="851863" y="603488"/>
                      <a:pt x="778933" y="645162"/>
                    </a:cubicBezTo>
                    <a:cubicBezTo>
                      <a:pt x="771184" y="649590"/>
                      <a:pt x="762000" y="650806"/>
                      <a:pt x="753533" y="653628"/>
                    </a:cubicBezTo>
                    <a:cubicBezTo>
                      <a:pt x="736600" y="664917"/>
                      <a:pt x="714944" y="671214"/>
                      <a:pt x="702733" y="687495"/>
                    </a:cubicBezTo>
                    <a:cubicBezTo>
                      <a:pt x="694266" y="698784"/>
                      <a:pt x="686516" y="710648"/>
                      <a:pt x="677333" y="721362"/>
                    </a:cubicBezTo>
                    <a:cubicBezTo>
                      <a:pt x="669541" y="730453"/>
                      <a:pt x="659284" y="737311"/>
                      <a:pt x="651933" y="746762"/>
                    </a:cubicBezTo>
                    <a:cubicBezTo>
                      <a:pt x="639439" y="762826"/>
                      <a:pt x="629356" y="780629"/>
                      <a:pt x="618067" y="797562"/>
                    </a:cubicBezTo>
                    <a:cubicBezTo>
                      <a:pt x="612422" y="806029"/>
                      <a:pt x="605684" y="813860"/>
                      <a:pt x="601133" y="822962"/>
                    </a:cubicBezTo>
                    <a:cubicBezTo>
                      <a:pt x="585587" y="854053"/>
                      <a:pt x="586413" y="855901"/>
                      <a:pt x="567267" y="882228"/>
                    </a:cubicBezTo>
                    <a:cubicBezTo>
                      <a:pt x="550668" y="905053"/>
                      <a:pt x="536424" y="930006"/>
                      <a:pt x="516467" y="949962"/>
                    </a:cubicBezTo>
                    <a:cubicBezTo>
                      <a:pt x="510822" y="955606"/>
                      <a:pt x="505665" y="961785"/>
                      <a:pt x="499533" y="966895"/>
                    </a:cubicBezTo>
                    <a:cubicBezTo>
                      <a:pt x="476132" y="986396"/>
                      <a:pt x="449355" y="999829"/>
                      <a:pt x="431800" y="1026162"/>
                    </a:cubicBezTo>
                    <a:cubicBezTo>
                      <a:pt x="426156" y="1034629"/>
                      <a:pt x="419418" y="1042461"/>
                      <a:pt x="414867" y="1051562"/>
                    </a:cubicBezTo>
                    <a:cubicBezTo>
                      <a:pt x="410876" y="1059544"/>
                      <a:pt x="411879" y="1069917"/>
                      <a:pt x="406400" y="1076962"/>
                    </a:cubicBezTo>
                    <a:cubicBezTo>
                      <a:pt x="391698" y="1095865"/>
                      <a:pt x="374758" y="1113394"/>
                      <a:pt x="355600" y="1127762"/>
                    </a:cubicBezTo>
                    <a:cubicBezTo>
                      <a:pt x="344311" y="1136229"/>
                      <a:pt x="333216" y="1144960"/>
                      <a:pt x="321733" y="1153162"/>
                    </a:cubicBezTo>
                    <a:cubicBezTo>
                      <a:pt x="292853" y="1173790"/>
                      <a:pt x="295900" y="1166367"/>
                      <a:pt x="270933" y="1195495"/>
                    </a:cubicBezTo>
                    <a:cubicBezTo>
                      <a:pt x="261750" y="1206209"/>
                      <a:pt x="254973" y="1218873"/>
                      <a:pt x="245533" y="1229362"/>
                    </a:cubicBezTo>
                    <a:cubicBezTo>
                      <a:pt x="158913" y="1325607"/>
                      <a:pt x="229118" y="1244895"/>
                      <a:pt x="160867" y="1305562"/>
                    </a:cubicBezTo>
                    <a:cubicBezTo>
                      <a:pt x="160856" y="1305572"/>
                      <a:pt x="102170" y="1364258"/>
                      <a:pt x="93133" y="1373295"/>
                    </a:cubicBezTo>
                    <a:cubicBezTo>
                      <a:pt x="84666" y="1381762"/>
                      <a:pt x="74375" y="1388732"/>
                      <a:pt x="67733" y="1398695"/>
                    </a:cubicBezTo>
                    <a:cubicBezTo>
                      <a:pt x="51083" y="1423670"/>
                      <a:pt x="49847" y="1429123"/>
                      <a:pt x="25400" y="1449495"/>
                    </a:cubicBezTo>
                    <a:cubicBezTo>
                      <a:pt x="17583" y="1456009"/>
                      <a:pt x="0" y="1466428"/>
                      <a:pt x="0" y="1466428"/>
                    </a:cubicBezTo>
                  </a:path>
                </a:pathLst>
              </a:custGeom>
              <a:ln w="38100">
                <a:solidFill>
                  <a:srgbClr val="FFC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grpSp>
        <p:sp useBgFill="1">
          <p:nvSpPr>
            <p:cNvPr id="8" name="TextBox 7"/>
            <p:cNvSpPr txBox="1"/>
            <p:nvPr/>
          </p:nvSpPr>
          <p:spPr>
            <a:xfrm>
              <a:off x="4836323" y="5167085"/>
              <a:ext cx="4407648" cy="547048"/>
            </a:xfrm>
            <a:prstGeom prst="rect">
              <a:avLst/>
            </a:prstGeom>
            <a:ln>
              <a:solidFill>
                <a:schemeClr val="tx1"/>
              </a:solidFill>
            </a:ln>
          </p:spPr>
          <p:txBody>
            <a:bodyPr wrap="square" rtlCol="0">
              <a:spAutoFit/>
            </a:bodyPr>
            <a:lstStyle/>
            <a:p>
              <a:pPr algn="ctr"/>
              <a:r>
                <a:rPr lang="en-US" sz="1600" dirty="0" smtClean="0">
                  <a:latin typeface="Calibri" pitchFamily="34" charset="0"/>
                  <a:cs typeface="Calibri" pitchFamily="34" charset="0"/>
                </a:rPr>
                <a:t>Approximate extent of dead vegetation as a result of Hurricane Ike surge inundation</a:t>
              </a:r>
              <a:endParaRPr lang="en-US" sz="1600" dirty="0">
                <a:latin typeface="Calibri" pitchFamily="34" charset="0"/>
                <a:cs typeface="Calibri" pitchFamily="34" charset="0"/>
              </a:endParaRPr>
            </a:p>
          </p:txBody>
        </p:sp>
      </p:grpSp>
      <p:pic>
        <p:nvPicPr>
          <p:cNvPr id="15" name="Picture 14" descr="after.bmp"/>
          <p:cNvPicPr>
            <a:picLocks noChangeAspect="1"/>
          </p:cNvPicPr>
          <p:nvPr/>
        </p:nvPicPr>
        <p:blipFill>
          <a:blip r:embed="rId4" cstate="print"/>
          <a:stretch>
            <a:fillRect/>
          </a:stretch>
        </p:blipFill>
        <p:spPr>
          <a:xfrm>
            <a:off x="4392134" y="1447800"/>
            <a:ext cx="4540986" cy="3124200"/>
          </a:xfrm>
          <a:prstGeom prst="rect">
            <a:avLst/>
          </a:prstGeom>
          <a:ln>
            <a:noFill/>
          </a:ln>
          <a:effectLst>
            <a:softEdge rad="112500"/>
          </a:effectLst>
        </p:spPr>
      </p:pic>
      <p:sp>
        <p:nvSpPr>
          <p:cNvPr id="13" name="Rectangle 2"/>
          <p:cNvSpPr txBox="1">
            <a:spLocks noChangeArrowheads="1"/>
          </p:cNvSpPr>
          <p:nvPr/>
        </p:nvSpPr>
        <p:spPr bwMode="auto">
          <a:xfrm>
            <a:off x="0" y="-76200"/>
            <a:ext cx="9144000" cy="990600"/>
          </a:xfrm>
          <a:prstGeom prst="rect">
            <a:avLst/>
          </a:prstGeom>
          <a:gradFill>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0"/>
          </a:gradFill>
          <a:ln w="9525">
            <a:noFill/>
            <a:miter lim="800000"/>
            <a:headEnd/>
            <a:tailEnd/>
          </a:ln>
          <a:effectLst>
            <a:outerShdw dist="35921" dir="2700000" algn="ctr" rotWithShape="0">
              <a:schemeClr val="tx1"/>
            </a:outerShdw>
          </a:effectLst>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3500" b="1"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j-lt"/>
                <a:ea typeface="+mj-ea"/>
                <a:cs typeface="+mj-cs"/>
              </a:rPr>
              <a:t>PROBLEM: STORM DAMAGE/FLOOD</a:t>
            </a:r>
            <a:r>
              <a:rPr kumimoji="0" lang="en-US" sz="3500" b="1" i="0" u="none" strike="noStrike" kern="0" cap="none" spc="0" normalizeH="0" noProof="0" dirty="0" smtClean="0">
                <a:ln>
                  <a:noFill/>
                </a:ln>
                <a:solidFill>
                  <a:schemeClr val="tx1"/>
                </a:solidFill>
                <a:effectLst>
                  <a:outerShdw blurRad="38100" dist="38100" dir="2700000" algn="tl">
                    <a:srgbClr val="000000">
                      <a:alpha val="43137"/>
                    </a:srgbClr>
                  </a:outerShdw>
                </a:effectLst>
                <a:uLnTx/>
                <a:uFillTx/>
                <a:latin typeface="+mj-lt"/>
                <a:ea typeface="+mj-ea"/>
                <a:cs typeface="+mj-cs"/>
              </a:rPr>
              <a:t> RISK</a:t>
            </a:r>
            <a:endParaRPr kumimoji="0" lang="en-US" sz="3500" b="1" i="0" u="none" strike="noStrike" kern="0" cap="none" spc="0" normalizeH="0" baseline="0" noProof="0" dirty="0">
              <a:ln>
                <a:noFill/>
              </a:ln>
              <a:solidFill>
                <a:schemeClr val="tx1"/>
              </a:solidFill>
              <a:effectLst>
                <a:outerShdw blurRad="38100" dist="38100" dir="2700000" algn="tl">
                  <a:srgbClr val="000000">
                    <a:alpha val="43137"/>
                  </a:srgbClr>
                </a:outerShdw>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DSC_0005.jpg"/>
          <p:cNvPicPr>
            <a:picLocks noChangeAspect="1"/>
          </p:cNvPicPr>
          <p:nvPr/>
        </p:nvPicPr>
        <p:blipFill>
          <a:blip r:embed="rId3" cstate="print"/>
          <a:stretch>
            <a:fillRect/>
          </a:stretch>
        </p:blipFill>
        <p:spPr>
          <a:xfrm>
            <a:off x="5203722" y="1295400"/>
            <a:ext cx="3940278" cy="2617470"/>
          </a:xfrm>
          <a:prstGeom prst="rect">
            <a:avLst/>
          </a:prstGeom>
          <a:ln>
            <a:noFill/>
          </a:ln>
          <a:effectLst>
            <a:softEdge rad="112500"/>
          </a:effectLst>
        </p:spPr>
      </p:pic>
      <p:sp>
        <p:nvSpPr>
          <p:cNvPr id="156675" name="Rectangle 3"/>
          <p:cNvSpPr>
            <a:spLocks noGrp="1" noChangeArrowheads="1"/>
          </p:cNvSpPr>
          <p:nvPr>
            <p:ph type="body" idx="1"/>
          </p:nvPr>
        </p:nvSpPr>
        <p:spPr>
          <a:xfrm>
            <a:off x="0" y="1143000"/>
            <a:ext cx="5638800" cy="2743200"/>
          </a:xfrm>
          <a:noFill/>
        </p:spPr>
        <p:txBody>
          <a:bodyPr/>
          <a:lstStyle/>
          <a:p>
            <a:pPr marL="0" lvl="1">
              <a:lnSpc>
                <a:spcPct val="80000"/>
              </a:lnSpc>
              <a:spcBef>
                <a:spcPts val="0"/>
              </a:spcBef>
              <a:buNone/>
            </a:pPr>
            <a:r>
              <a:rPr lang="en-US" sz="3200" b="1" dirty="0" smtClean="0">
                <a:latin typeface="Calibri" pitchFamily="34" charset="0"/>
                <a:cs typeface="Calibri" pitchFamily="34" charset="0"/>
              </a:rPr>
              <a:t>Protect homes, infrastructure, </a:t>
            </a:r>
          </a:p>
          <a:p>
            <a:pPr marL="0" lvl="1">
              <a:lnSpc>
                <a:spcPct val="80000"/>
              </a:lnSpc>
              <a:spcBef>
                <a:spcPts val="0"/>
              </a:spcBef>
              <a:buNone/>
            </a:pPr>
            <a:r>
              <a:rPr lang="en-US" sz="3200" b="1" dirty="0" smtClean="0">
                <a:latin typeface="Calibri" pitchFamily="34" charset="0"/>
                <a:cs typeface="Calibri" pitchFamily="34" charset="0"/>
              </a:rPr>
              <a:t>businesses, industry</a:t>
            </a:r>
          </a:p>
          <a:p>
            <a:pPr lvl="1">
              <a:lnSpc>
                <a:spcPct val="80000"/>
              </a:lnSpc>
              <a:buFont typeface="Courier New" pitchFamily="49" charset="0"/>
              <a:buChar char="o"/>
            </a:pPr>
            <a:r>
              <a:rPr lang="en-US" sz="2000" dirty="0" smtClean="0">
                <a:latin typeface="Calibri" pitchFamily="34" charset="0"/>
                <a:cs typeface="Calibri" pitchFamily="34" charset="0"/>
              </a:rPr>
              <a:t>Encourage resilient communities/ smart development in coastal zone</a:t>
            </a:r>
            <a:endParaRPr lang="en-US" sz="1400" dirty="0" smtClean="0">
              <a:latin typeface="Calibri" pitchFamily="34" charset="0"/>
              <a:cs typeface="Calibri" pitchFamily="34" charset="0"/>
            </a:endParaRPr>
          </a:p>
          <a:p>
            <a:pPr lvl="1">
              <a:lnSpc>
                <a:spcPct val="80000"/>
              </a:lnSpc>
              <a:buFont typeface="Courier New" pitchFamily="49" charset="0"/>
              <a:buChar char="o"/>
            </a:pPr>
            <a:r>
              <a:rPr lang="en-US" sz="2000" dirty="0" smtClean="0">
                <a:latin typeface="Calibri" pitchFamily="34" charset="0"/>
                <a:cs typeface="Calibri" pitchFamily="34" charset="0"/>
              </a:rPr>
              <a:t>Structural solutions: levees, flood walls</a:t>
            </a:r>
            <a:endParaRPr lang="en-US" sz="3200" b="1" dirty="0" smtClean="0">
              <a:latin typeface="Calibri" pitchFamily="34" charset="0"/>
              <a:cs typeface="Calibri" pitchFamily="34" charset="0"/>
            </a:endParaRPr>
          </a:p>
          <a:p>
            <a:pPr lvl="1">
              <a:lnSpc>
                <a:spcPct val="80000"/>
              </a:lnSpc>
              <a:buNone/>
            </a:pPr>
            <a:endParaRPr lang="en-US" sz="3200" b="1" dirty="0" smtClean="0">
              <a:latin typeface="Calibri" pitchFamily="34" charset="0"/>
              <a:cs typeface="Calibri" pitchFamily="34" charset="0"/>
            </a:endParaRPr>
          </a:p>
          <a:p>
            <a:pPr lvl="1">
              <a:lnSpc>
                <a:spcPct val="80000"/>
              </a:lnSpc>
              <a:buNone/>
            </a:pPr>
            <a:endParaRPr lang="en-US" sz="3200" b="1" dirty="0" smtClean="0">
              <a:latin typeface="Calibri" pitchFamily="34" charset="0"/>
              <a:cs typeface="Calibri" pitchFamily="34" charset="0"/>
            </a:endParaRPr>
          </a:p>
          <a:p>
            <a:pPr lvl="1">
              <a:lnSpc>
                <a:spcPct val="80000"/>
              </a:lnSpc>
              <a:buNone/>
            </a:pPr>
            <a:endParaRPr lang="en-US" sz="3200" b="1" dirty="0" smtClean="0">
              <a:latin typeface="Calibri" pitchFamily="34" charset="0"/>
              <a:cs typeface="Calibri" pitchFamily="34" charset="0"/>
            </a:endParaRPr>
          </a:p>
          <a:p>
            <a:pPr marL="0" lvl="1" indent="0">
              <a:lnSpc>
                <a:spcPct val="0"/>
              </a:lnSpc>
              <a:spcBef>
                <a:spcPts val="0"/>
              </a:spcBef>
              <a:buNone/>
            </a:pPr>
            <a:r>
              <a:rPr lang="en-US" sz="3200" b="1" dirty="0" smtClean="0">
                <a:latin typeface="Calibri" pitchFamily="34" charset="0"/>
                <a:cs typeface="Calibri" pitchFamily="34" charset="0"/>
              </a:rPr>
              <a:t>Non-structural solutions</a:t>
            </a:r>
          </a:p>
          <a:p>
            <a:pPr lvl="1">
              <a:buFont typeface="Courier New" pitchFamily="49" charset="0"/>
              <a:buChar char="o"/>
            </a:pPr>
            <a:r>
              <a:rPr lang="en-US" sz="2000" dirty="0" smtClean="0">
                <a:latin typeface="Calibri" pitchFamily="34" charset="0"/>
                <a:cs typeface="Calibri" pitchFamily="34" charset="0"/>
              </a:rPr>
              <a:t>Elevation of homes; relocations; </a:t>
            </a:r>
            <a:br>
              <a:rPr lang="en-US" sz="2000" dirty="0" smtClean="0">
                <a:latin typeface="Calibri" pitchFamily="34" charset="0"/>
                <a:cs typeface="Calibri" pitchFamily="34" charset="0"/>
              </a:rPr>
            </a:br>
            <a:r>
              <a:rPr lang="en-US" sz="2000" dirty="0" smtClean="0">
                <a:latin typeface="Calibri" pitchFamily="34" charset="0"/>
                <a:cs typeface="Calibri" pitchFamily="34" charset="0"/>
              </a:rPr>
              <a:t>buyouts</a:t>
            </a:r>
          </a:p>
          <a:p>
            <a:pPr lvl="1">
              <a:buFont typeface="Courier New" pitchFamily="49" charset="0"/>
              <a:buChar char="o"/>
            </a:pPr>
            <a:r>
              <a:rPr lang="en-US" sz="2000" dirty="0" smtClean="0">
                <a:latin typeface="Calibri" pitchFamily="34" charset="0"/>
                <a:cs typeface="Calibri" pitchFamily="34" charset="0"/>
              </a:rPr>
              <a:t>Setbacks/stricter building codes</a:t>
            </a:r>
          </a:p>
          <a:p>
            <a:pPr lvl="1">
              <a:buFont typeface="Courier New" pitchFamily="49" charset="0"/>
              <a:buChar char="o"/>
            </a:pPr>
            <a:r>
              <a:rPr lang="en-US" sz="2000" dirty="0" smtClean="0">
                <a:latin typeface="Calibri" pitchFamily="34" charset="0"/>
                <a:cs typeface="Calibri" pitchFamily="34" charset="0"/>
              </a:rPr>
              <a:t>Storm water management</a:t>
            </a:r>
          </a:p>
          <a:p>
            <a:pPr lvl="2">
              <a:lnSpc>
                <a:spcPct val="80000"/>
              </a:lnSpc>
              <a:buFont typeface="Courier New" pitchFamily="49" charset="0"/>
              <a:buChar char="o"/>
            </a:pPr>
            <a:endParaRPr lang="en-US" sz="2000" dirty="0" smtClean="0">
              <a:latin typeface="Calibri" pitchFamily="34" charset="0"/>
              <a:cs typeface="Calibri" pitchFamily="34" charset="0"/>
            </a:endParaRPr>
          </a:p>
          <a:p>
            <a:pPr lvl="2">
              <a:lnSpc>
                <a:spcPct val="80000"/>
              </a:lnSpc>
              <a:buFont typeface="Courier New" pitchFamily="49" charset="0"/>
              <a:buChar char="o"/>
            </a:pPr>
            <a:endParaRPr lang="en-US" sz="1000" dirty="0" smtClean="0">
              <a:latin typeface="Calibri" pitchFamily="34" charset="0"/>
              <a:cs typeface="Calibri" pitchFamily="34" charset="0"/>
            </a:endParaRPr>
          </a:p>
          <a:p>
            <a:pPr lvl="2">
              <a:lnSpc>
                <a:spcPct val="80000"/>
              </a:lnSpc>
              <a:buFont typeface="Courier New" pitchFamily="49" charset="0"/>
              <a:buChar char="o"/>
            </a:pPr>
            <a:endParaRPr lang="en-US" sz="2000" dirty="0" smtClean="0">
              <a:latin typeface="Calibri" pitchFamily="34" charset="0"/>
              <a:cs typeface="Calibri" pitchFamily="34" charset="0"/>
            </a:endParaRPr>
          </a:p>
          <a:p>
            <a:pPr lvl="2">
              <a:lnSpc>
                <a:spcPct val="80000"/>
              </a:lnSpc>
              <a:buFont typeface="Courier New" pitchFamily="49" charset="0"/>
              <a:buChar char="o"/>
            </a:pPr>
            <a:endParaRPr lang="en-US" sz="1800" dirty="0" smtClean="0">
              <a:latin typeface="Calibri" pitchFamily="34" charset="0"/>
              <a:cs typeface="Calibri" pitchFamily="34" charset="0"/>
            </a:endParaRPr>
          </a:p>
          <a:p>
            <a:pPr lvl="1">
              <a:lnSpc>
                <a:spcPct val="80000"/>
              </a:lnSpc>
              <a:buFont typeface="Courier New" pitchFamily="49" charset="0"/>
              <a:buChar char="o"/>
            </a:pPr>
            <a:endParaRPr lang="en-US" sz="1000" dirty="0" smtClean="0">
              <a:latin typeface="Calibri" pitchFamily="34" charset="0"/>
              <a:cs typeface="Calibri" pitchFamily="34" charset="0"/>
            </a:endParaRPr>
          </a:p>
          <a:p>
            <a:pPr lvl="1">
              <a:lnSpc>
                <a:spcPct val="80000"/>
              </a:lnSpc>
              <a:buFont typeface="Courier New" pitchFamily="49" charset="0"/>
              <a:buChar char="o"/>
            </a:pPr>
            <a:endParaRPr lang="en-US" sz="1000" dirty="0" smtClean="0">
              <a:latin typeface="Calibri" pitchFamily="34" charset="0"/>
              <a:cs typeface="Calibri" pitchFamily="34" charset="0"/>
            </a:endParaRPr>
          </a:p>
          <a:p>
            <a:pPr lvl="1">
              <a:lnSpc>
                <a:spcPct val="80000"/>
              </a:lnSpc>
              <a:buFont typeface="Courier New" pitchFamily="49" charset="0"/>
              <a:buChar char="o"/>
            </a:pPr>
            <a:endParaRPr lang="en-US" sz="1000" dirty="0" smtClean="0">
              <a:latin typeface="Calibri" pitchFamily="34" charset="0"/>
              <a:cs typeface="Calibri" pitchFamily="34" charset="0"/>
            </a:endParaRPr>
          </a:p>
          <a:p>
            <a:pPr lvl="1">
              <a:lnSpc>
                <a:spcPct val="80000"/>
              </a:lnSpc>
              <a:buFont typeface="Courier New" pitchFamily="49" charset="0"/>
              <a:buChar char="o"/>
            </a:pPr>
            <a:endParaRPr lang="en-US" sz="1000" dirty="0" smtClean="0">
              <a:latin typeface="Calibri" pitchFamily="34" charset="0"/>
              <a:cs typeface="Calibri" pitchFamily="34" charset="0"/>
            </a:endParaRPr>
          </a:p>
          <a:p>
            <a:pPr lvl="1">
              <a:lnSpc>
                <a:spcPct val="80000"/>
              </a:lnSpc>
              <a:buFont typeface="Courier New" pitchFamily="49" charset="0"/>
              <a:buChar char="o"/>
            </a:pPr>
            <a:endParaRPr lang="en-US" sz="1000" dirty="0" smtClean="0">
              <a:latin typeface="Calibri" pitchFamily="34" charset="0"/>
              <a:cs typeface="Calibri" pitchFamily="34" charset="0"/>
            </a:endParaRPr>
          </a:p>
        </p:txBody>
      </p:sp>
      <p:pic>
        <p:nvPicPr>
          <p:cNvPr id="7" name="Picture 3" descr="C:\Documents and Settings\m3pexswj\My Documents\Assigned Projects\Sabine to Galveston\8. Project Database\GLO restoration\House Moving 4.jpg"/>
          <p:cNvPicPr>
            <a:picLocks noChangeAspect="1" noChangeArrowheads="1"/>
          </p:cNvPicPr>
          <p:nvPr/>
        </p:nvPicPr>
        <p:blipFill>
          <a:blip r:embed="rId4" cstate="print"/>
          <a:srcRect/>
          <a:stretch>
            <a:fillRect/>
          </a:stretch>
        </p:blipFill>
        <p:spPr bwMode="auto">
          <a:xfrm>
            <a:off x="4343400" y="3790283"/>
            <a:ext cx="3276600" cy="2458117"/>
          </a:xfrm>
          <a:prstGeom prst="rect">
            <a:avLst/>
          </a:prstGeom>
          <a:ln>
            <a:noFill/>
          </a:ln>
          <a:effectLst>
            <a:softEdge rad="112500"/>
          </a:effectLst>
        </p:spPr>
      </p:pic>
      <p:sp>
        <p:nvSpPr>
          <p:cNvPr id="9" name="Rectangle 2"/>
          <p:cNvSpPr txBox="1">
            <a:spLocks noChangeArrowheads="1"/>
          </p:cNvSpPr>
          <p:nvPr/>
        </p:nvSpPr>
        <p:spPr bwMode="auto">
          <a:xfrm>
            <a:off x="0" y="-76200"/>
            <a:ext cx="9144000" cy="990600"/>
          </a:xfrm>
          <a:prstGeom prst="rect">
            <a:avLst/>
          </a:prstGeom>
          <a:gradFill>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0"/>
          </a:gradFill>
          <a:ln w="9525">
            <a:noFill/>
            <a:miter lim="800000"/>
            <a:headEnd/>
            <a:tailEnd/>
          </a:ln>
          <a:effectLst>
            <a:outerShdw dist="35921" dir="2700000" algn="ctr" rotWithShape="0">
              <a:schemeClr val="tx1"/>
            </a:outerShdw>
          </a:effectLst>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4000" b="1"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j-lt"/>
                <a:ea typeface="+mj-ea"/>
                <a:cs typeface="+mj-cs"/>
              </a:rPr>
              <a:t>OPPORTUNITIES</a:t>
            </a:r>
            <a:endParaRPr kumimoji="0" lang="en-US" sz="4000" b="1" i="0" u="none" strike="noStrike" kern="0" cap="none" spc="0" normalizeH="0" baseline="0" noProof="0" dirty="0">
              <a:ln>
                <a:noFill/>
              </a:ln>
              <a:solidFill>
                <a:schemeClr val="tx1"/>
              </a:solidFill>
              <a:effectLst>
                <a:outerShdw blurRad="38100" dist="38100" dir="2700000" algn="tl">
                  <a:srgbClr val="000000">
                    <a:alpha val="43137"/>
                  </a:srgbClr>
                </a:outerShdw>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SPI BUDM.jpg"/>
          <p:cNvPicPr>
            <a:picLocks noChangeAspect="1"/>
          </p:cNvPicPr>
          <p:nvPr/>
        </p:nvPicPr>
        <p:blipFill>
          <a:blip r:embed="rId3" cstate="print"/>
          <a:stretch>
            <a:fillRect/>
          </a:stretch>
        </p:blipFill>
        <p:spPr>
          <a:xfrm>
            <a:off x="152400" y="990600"/>
            <a:ext cx="4572000" cy="5323323"/>
          </a:xfrm>
          <a:prstGeom prst="rect">
            <a:avLst/>
          </a:prstGeom>
          <a:ln>
            <a:noFill/>
          </a:ln>
          <a:effectLst>
            <a:softEdge rad="112500"/>
          </a:effectLst>
        </p:spPr>
      </p:pic>
      <p:pic>
        <p:nvPicPr>
          <p:cNvPr id="56322" name="Picture 2" descr="S:\Shared Files\SAB_To_Galv\materials\photos\glo.texas after.jpg"/>
          <p:cNvPicPr>
            <a:picLocks noChangeAspect="1" noChangeArrowheads="1"/>
          </p:cNvPicPr>
          <p:nvPr/>
        </p:nvPicPr>
        <p:blipFill>
          <a:blip r:embed="rId4" cstate="print"/>
          <a:srcRect l="12052" r="8107"/>
          <a:stretch>
            <a:fillRect/>
          </a:stretch>
        </p:blipFill>
        <p:spPr bwMode="auto">
          <a:xfrm>
            <a:off x="4724400" y="1371600"/>
            <a:ext cx="4191000" cy="4191000"/>
          </a:xfrm>
          <a:prstGeom prst="rect">
            <a:avLst/>
          </a:prstGeom>
          <a:ln>
            <a:noFill/>
          </a:ln>
          <a:effectLst>
            <a:softEdge rad="112500"/>
          </a:effectLst>
        </p:spPr>
      </p:pic>
      <p:sp>
        <p:nvSpPr>
          <p:cNvPr id="8" name="Down Arrow 7"/>
          <p:cNvSpPr/>
          <p:nvPr/>
        </p:nvSpPr>
        <p:spPr>
          <a:xfrm>
            <a:off x="6400800" y="3581400"/>
            <a:ext cx="198119" cy="381000"/>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0000"/>
              </a:solidFill>
            </a:endParaRPr>
          </a:p>
        </p:txBody>
      </p:sp>
      <p:sp>
        <p:nvSpPr>
          <p:cNvPr id="11" name="Down Arrow 10"/>
          <p:cNvSpPr/>
          <p:nvPr/>
        </p:nvSpPr>
        <p:spPr>
          <a:xfrm>
            <a:off x="1447800" y="4724400"/>
            <a:ext cx="198119" cy="381000"/>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0000"/>
              </a:solidFill>
            </a:endParaRPr>
          </a:p>
        </p:txBody>
      </p:sp>
      <p:sp>
        <p:nvSpPr>
          <p:cNvPr id="9" name="Rectangle 2"/>
          <p:cNvSpPr txBox="1">
            <a:spLocks noChangeArrowheads="1"/>
          </p:cNvSpPr>
          <p:nvPr/>
        </p:nvSpPr>
        <p:spPr bwMode="auto">
          <a:xfrm>
            <a:off x="0" y="-76200"/>
            <a:ext cx="9144000" cy="990600"/>
          </a:xfrm>
          <a:prstGeom prst="rect">
            <a:avLst/>
          </a:prstGeom>
          <a:gradFill>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0"/>
          </a:gradFill>
          <a:ln w="9525">
            <a:noFill/>
            <a:miter lim="800000"/>
            <a:headEnd/>
            <a:tailEnd/>
          </a:ln>
          <a:effectLst>
            <a:outerShdw dist="35921" dir="2700000" algn="ctr" rotWithShape="0">
              <a:schemeClr val="tx1"/>
            </a:outerShdw>
          </a:effectLst>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4000" b="1"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j-lt"/>
                <a:ea typeface="+mj-ea"/>
                <a:cs typeface="+mj-cs"/>
              </a:rPr>
              <a:t>OPPORTUNITIES</a:t>
            </a:r>
            <a:endParaRPr kumimoji="0" lang="en-US" sz="4000" b="1" i="0" u="none" strike="noStrike" kern="0" cap="none" spc="0" normalizeH="0" baseline="0" noProof="0" dirty="0">
              <a:ln>
                <a:noFill/>
              </a:ln>
              <a:solidFill>
                <a:schemeClr val="tx1"/>
              </a:solidFill>
              <a:effectLst>
                <a:outerShdw blurRad="38100" dist="38100" dir="2700000" algn="tl">
                  <a:srgbClr val="000000">
                    <a:alpha val="43137"/>
                  </a:srgbClr>
                </a:outerShdw>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C:\Users\M3PEXJSS\Documents\!Sabine to Galveston Bay\Presentation\Dscn0019.jpg"/>
          <p:cNvPicPr>
            <a:picLocks noGrp="1" noChangeAspect="1" noChangeArrowheads="1"/>
          </p:cNvPicPr>
          <p:nvPr>
            <p:ph idx="1"/>
          </p:nvPr>
        </p:nvPicPr>
        <p:blipFill>
          <a:blip r:embed="rId2" cstate="print"/>
          <a:srcRect t="7264" b="5574"/>
          <a:stretch>
            <a:fillRect/>
          </a:stretch>
        </p:blipFill>
        <p:spPr bwMode="auto">
          <a:xfrm>
            <a:off x="5337763" y="990600"/>
            <a:ext cx="3730037" cy="2438400"/>
          </a:xfrm>
          <a:prstGeom prst="rect">
            <a:avLst/>
          </a:prstGeom>
          <a:ln>
            <a:noFill/>
          </a:ln>
          <a:effectLst>
            <a:softEdge rad="112500"/>
          </a:effectLst>
        </p:spPr>
      </p:pic>
      <p:sp>
        <p:nvSpPr>
          <p:cNvPr id="7" name="TextBox 6"/>
          <p:cNvSpPr txBox="1"/>
          <p:nvPr/>
        </p:nvSpPr>
        <p:spPr>
          <a:xfrm>
            <a:off x="0" y="990600"/>
            <a:ext cx="5791200" cy="2893100"/>
          </a:xfrm>
          <a:prstGeom prst="rect">
            <a:avLst/>
          </a:prstGeom>
          <a:noFill/>
        </p:spPr>
        <p:txBody>
          <a:bodyPr wrap="square" rtlCol="0">
            <a:spAutoFit/>
          </a:bodyPr>
          <a:lstStyle/>
          <a:p>
            <a:r>
              <a:rPr lang="en-US" sz="2800" b="1" dirty="0" smtClean="0">
                <a:latin typeface="Calibri" pitchFamily="34" charset="0"/>
                <a:cs typeface="Calibri" pitchFamily="34" charset="0"/>
              </a:rPr>
              <a:t>*Protect Natural Resources</a:t>
            </a:r>
          </a:p>
          <a:p>
            <a:pPr lvl="1">
              <a:buFont typeface="Courier New" pitchFamily="49" charset="0"/>
              <a:buChar char="o"/>
            </a:pPr>
            <a:endParaRPr lang="en-US" sz="1000" dirty="0" smtClean="0">
              <a:latin typeface="Calibri" pitchFamily="34" charset="0"/>
              <a:cs typeface="Calibri" pitchFamily="34" charset="0"/>
            </a:endParaRPr>
          </a:p>
          <a:p>
            <a:pPr lvl="1">
              <a:buFont typeface="Courier New" pitchFamily="49" charset="0"/>
              <a:buChar char="o"/>
            </a:pPr>
            <a:r>
              <a:rPr lang="en-US" dirty="0" smtClean="0">
                <a:latin typeface="Calibri" pitchFamily="34" charset="0"/>
                <a:cs typeface="Calibri" pitchFamily="34" charset="0"/>
              </a:rPr>
              <a:t> Restore shoreline, beach and dune systems</a:t>
            </a:r>
          </a:p>
          <a:p>
            <a:pPr lvl="2">
              <a:buFont typeface="Courier New" pitchFamily="49" charset="0"/>
              <a:buChar char="o"/>
            </a:pPr>
            <a:r>
              <a:rPr lang="en-US" dirty="0" smtClean="0">
                <a:latin typeface="Calibri" pitchFamily="34" charset="0"/>
                <a:cs typeface="Calibri" pitchFamily="34" charset="0"/>
              </a:rPr>
              <a:t> Re-vegetate dune systems</a:t>
            </a:r>
          </a:p>
          <a:p>
            <a:pPr lvl="2">
              <a:buFont typeface="Courier New" pitchFamily="49" charset="0"/>
              <a:buChar char="o"/>
            </a:pPr>
            <a:r>
              <a:rPr lang="en-US" dirty="0" smtClean="0">
                <a:latin typeface="Calibri" pitchFamily="34" charset="0"/>
                <a:cs typeface="Calibri" pitchFamily="34" charset="0"/>
              </a:rPr>
              <a:t> Beneficial use of dredged material</a:t>
            </a:r>
            <a:endParaRPr lang="en-US" sz="2000" b="1" dirty="0" smtClean="0">
              <a:latin typeface="Calibri" pitchFamily="34" charset="0"/>
              <a:cs typeface="Calibri" pitchFamily="34" charset="0"/>
            </a:endParaRPr>
          </a:p>
          <a:p>
            <a:r>
              <a:rPr lang="en-US" sz="2400" b="1" dirty="0" smtClean="0">
                <a:latin typeface="Calibri" pitchFamily="34" charset="0"/>
                <a:cs typeface="Calibri" pitchFamily="34" charset="0"/>
              </a:rPr>
              <a:t/>
            </a:r>
            <a:br>
              <a:rPr lang="en-US" sz="2400" b="1" dirty="0" smtClean="0">
                <a:latin typeface="Calibri" pitchFamily="34" charset="0"/>
                <a:cs typeface="Calibri" pitchFamily="34" charset="0"/>
              </a:rPr>
            </a:br>
            <a:r>
              <a:rPr lang="en-US" sz="2400" b="1" dirty="0" smtClean="0">
                <a:latin typeface="Calibri" pitchFamily="34" charset="0"/>
                <a:cs typeface="Calibri" pitchFamily="34" charset="0"/>
              </a:rPr>
              <a:t>*Restore wetlands/create living shorelines</a:t>
            </a:r>
            <a:endParaRPr lang="en-US" sz="2000" dirty="0" smtClean="0">
              <a:latin typeface="Calibri" pitchFamily="34" charset="0"/>
              <a:cs typeface="Calibri" pitchFamily="34" charset="0"/>
            </a:endParaRPr>
          </a:p>
          <a:p>
            <a:r>
              <a:rPr lang="en-US" sz="2400" b="1" dirty="0" smtClean="0">
                <a:latin typeface="Calibri" pitchFamily="34" charset="0"/>
                <a:cs typeface="Calibri" pitchFamily="34" charset="0"/>
              </a:rPr>
              <a:t/>
            </a:r>
            <a:br>
              <a:rPr lang="en-US" sz="2400" b="1" dirty="0" smtClean="0">
                <a:latin typeface="Calibri" pitchFamily="34" charset="0"/>
                <a:cs typeface="Calibri" pitchFamily="34" charset="0"/>
              </a:rPr>
            </a:br>
            <a:endParaRPr lang="en-US" dirty="0" smtClean="0">
              <a:latin typeface="Calibri" pitchFamily="34" charset="0"/>
              <a:cs typeface="Calibri" pitchFamily="34" charset="0"/>
            </a:endParaRPr>
          </a:p>
        </p:txBody>
      </p:sp>
      <p:sp>
        <p:nvSpPr>
          <p:cNvPr id="9" name="TextBox 8"/>
          <p:cNvSpPr txBox="1"/>
          <p:nvPr/>
        </p:nvSpPr>
        <p:spPr>
          <a:xfrm>
            <a:off x="0" y="3505200"/>
            <a:ext cx="6553200" cy="2585323"/>
          </a:xfrm>
          <a:prstGeom prst="rect">
            <a:avLst/>
          </a:prstGeom>
          <a:noFill/>
        </p:spPr>
        <p:txBody>
          <a:bodyPr wrap="square" rtlCol="0">
            <a:spAutoFit/>
          </a:bodyPr>
          <a:lstStyle/>
          <a:p>
            <a:r>
              <a:rPr lang="en-US" sz="2400" b="1" dirty="0" smtClean="0">
                <a:latin typeface="Calibri" pitchFamily="34" charset="0"/>
                <a:cs typeface="Calibri" pitchFamily="34" charset="0"/>
              </a:rPr>
              <a:t>*Protect commercial and recreational fisheries</a:t>
            </a:r>
          </a:p>
          <a:p>
            <a:pPr lvl="1">
              <a:buFont typeface="Courier New" pitchFamily="49" charset="0"/>
              <a:buChar char="o"/>
            </a:pPr>
            <a:r>
              <a:rPr lang="en-US" dirty="0" smtClean="0">
                <a:latin typeface="Calibri" pitchFamily="34" charset="0"/>
                <a:cs typeface="Calibri" pitchFamily="34" charset="0"/>
              </a:rPr>
              <a:t> Oyster beds</a:t>
            </a:r>
          </a:p>
          <a:p>
            <a:pPr lvl="1">
              <a:buFont typeface="Courier New" pitchFamily="49" charset="0"/>
              <a:buChar char="o"/>
            </a:pPr>
            <a:r>
              <a:rPr lang="en-US" dirty="0" smtClean="0">
                <a:latin typeface="Calibri" pitchFamily="34" charset="0"/>
                <a:cs typeface="Calibri" pitchFamily="34" charset="0"/>
              </a:rPr>
              <a:t> Shrimp</a:t>
            </a:r>
          </a:p>
          <a:p>
            <a:pPr lvl="1">
              <a:buFont typeface="Courier New" pitchFamily="49" charset="0"/>
              <a:buChar char="o"/>
            </a:pPr>
            <a:r>
              <a:rPr lang="en-US" dirty="0" smtClean="0">
                <a:latin typeface="Calibri" pitchFamily="34" charset="0"/>
                <a:cs typeface="Calibri" pitchFamily="34" charset="0"/>
              </a:rPr>
              <a:t> Sport fishing</a:t>
            </a:r>
            <a:endParaRPr lang="en-US" sz="2000" dirty="0" smtClean="0">
              <a:latin typeface="Calibri" pitchFamily="34" charset="0"/>
              <a:cs typeface="Calibri" pitchFamily="34" charset="0"/>
            </a:endParaRPr>
          </a:p>
          <a:p>
            <a:r>
              <a:rPr lang="en-US" sz="2400" b="1" dirty="0" smtClean="0">
                <a:latin typeface="Calibri" pitchFamily="34" charset="0"/>
                <a:cs typeface="Calibri" pitchFamily="34" charset="0"/>
              </a:rPr>
              <a:t/>
            </a:r>
            <a:br>
              <a:rPr lang="en-US" sz="2400" b="1" dirty="0" smtClean="0">
                <a:latin typeface="Calibri" pitchFamily="34" charset="0"/>
                <a:cs typeface="Calibri" pitchFamily="34" charset="0"/>
              </a:rPr>
            </a:br>
            <a:r>
              <a:rPr lang="en-US" sz="2400" b="1" dirty="0" smtClean="0">
                <a:latin typeface="Calibri" pitchFamily="34" charset="0"/>
                <a:cs typeface="Calibri" pitchFamily="34" charset="0"/>
              </a:rPr>
              <a:t>*Protect and restore</a:t>
            </a:r>
          </a:p>
          <a:p>
            <a:pPr lvl="1">
              <a:buFont typeface="Courier New" pitchFamily="49" charset="0"/>
              <a:buChar char="o"/>
            </a:pPr>
            <a:r>
              <a:rPr lang="en-US" dirty="0" smtClean="0">
                <a:latin typeface="Calibri" pitchFamily="34" charset="0"/>
                <a:cs typeface="Calibri" pitchFamily="34" charset="0"/>
              </a:rPr>
              <a:t>Wildlife and wildlife habitat</a:t>
            </a:r>
          </a:p>
          <a:p>
            <a:endParaRPr lang="en-US" dirty="0"/>
          </a:p>
        </p:txBody>
      </p:sp>
      <p:sp>
        <p:nvSpPr>
          <p:cNvPr id="11" name="Rectangle 2"/>
          <p:cNvSpPr txBox="1">
            <a:spLocks noChangeArrowheads="1"/>
          </p:cNvSpPr>
          <p:nvPr/>
        </p:nvSpPr>
        <p:spPr bwMode="auto">
          <a:xfrm>
            <a:off x="0" y="-76200"/>
            <a:ext cx="9144000" cy="990600"/>
          </a:xfrm>
          <a:prstGeom prst="rect">
            <a:avLst/>
          </a:prstGeom>
          <a:gradFill>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0"/>
          </a:gradFill>
          <a:ln w="9525">
            <a:noFill/>
            <a:miter lim="800000"/>
            <a:headEnd/>
            <a:tailEnd/>
          </a:ln>
          <a:effectLst>
            <a:outerShdw dist="35921" dir="2700000" algn="ctr" rotWithShape="0">
              <a:schemeClr val="tx1"/>
            </a:outerShdw>
          </a:effectLst>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4000" b="1"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j-lt"/>
                <a:ea typeface="+mj-ea"/>
                <a:cs typeface="+mj-cs"/>
              </a:rPr>
              <a:t>OPPORTUNITIES</a:t>
            </a:r>
            <a:endParaRPr kumimoji="0" lang="en-US" sz="4000" b="1" i="0" u="none" strike="noStrike" kern="0" cap="none" spc="0" normalizeH="0" baseline="0" noProof="0" dirty="0">
              <a:ln>
                <a:noFill/>
              </a:ln>
              <a:solidFill>
                <a:schemeClr val="tx1"/>
              </a:solidFill>
              <a:effectLst>
                <a:outerShdw blurRad="38100" dist="38100" dir="2700000" algn="tl">
                  <a:srgbClr val="000000">
                    <a:alpha val="43137"/>
                  </a:srgbClr>
                </a:outerShdw>
              </a:effectLst>
              <a:uLnTx/>
              <a:uFillTx/>
              <a:latin typeface="+mj-lt"/>
              <a:ea typeface="+mj-ea"/>
              <a:cs typeface="+mj-cs"/>
            </a:endParaRPr>
          </a:p>
        </p:txBody>
      </p:sp>
      <p:pic>
        <p:nvPicPr>
          <p:cNvPr id="1026" name="Picture 2" descr="Z:\2011\00-Special Projects\Brochure\DISTRICT\File For ACE-IT\0909 Photo for Brochure\DSC_0096.JPG"/>
          <p:cNvPicPr>
            <a:picLocks noChangeAspect="1" noChangeArrowheads="1"/>
          </p:cNvPicPr>
          <p:nvPr/>
        </p:nvPicPr>
        <p:blipFill>
          <a:blip r:embed="rId3" cstate="print"/>
          <a:srcRect/>
          <a:stretch>
            <a:fillRect/>
          </a:stretch>
        </p:blipFill>
        <p:spPr bwMode="auto">
          <a:xfrm>
            <a:off x="3124200" y="4140262"/>
            <a:ext cx="5954943" cy="2260538"/>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7"/>
          <p:cNvGrpSpPr/>
          <p:nvPr/>
        </p:nvGrpSpPr>
        <p:grpSpPr>
          <a:xfrm>
            <a:off x="0" y="2590800"/>
            <a:ext cx="9144000" cy="3048000"/>
            <a:chOff x="0" y="3810000"/>
            <a:chExt cx="9144000" cy="3048000"/>
          </a:xfrm>
        </p:grpSpPr>
        <p:sp>
          <p:nvSpPr>
            <p:cNvPr id="164866" name="Rectangle 2"/>
            <p:cNvSpPr>
              <a:spLocks noChangeArrowheads="1"/>
            </p:cNvSpPr>
            <p:nvPr/>
          </p:nvSpPr>
          <p:spPr bwMode="auto">
            <a:xfrm>
              <a:off x="0" y="3962400"/>
              <a:ext cx="9144000" cy="2895600"/>
            </a:xfrm>
            <a:prstGeom prst="rect">
              <a:avLst/>
            </a:prstGeom>
            <a:solidFill>
              <a:srgbClr val="FFFF99"/>
            </a:solidFill>
            <a:ln w="9525">
              <a:solidFill>
                <a:schemeClr val="tx1"/>
              </a:solidFill>
              <a:miter lim="800000"/>
              <a:headEnd/>
              <a:tailEnd/>
            </a:ln>
            <a:effectLst/>
          </p:spPr>
          <p:txBody>
            <a:bodyPr wrap="none" anchor="ctr"/>
            <a:lstStyle/>
            <a:p>
              <a:endParaRPr lang="en-US" dirty="0"/>
            </a:p>
          </p:txBody>
        </p:sp>
        <p:grpSp>
          <p:nvGrpSpPr>
            <p:cNvPr id="3" name="Group 3"/>
            <p:cNvGrpSpPr>
              <a:grpSpLocks/>
            </p:cNvGrpSpPr>
            <p:nvPr/>
          </p:nvGrpSpPr>
          <p:grpSpPr bwMode="auto">
            <a:xfrm>
              <a:off x="762000" y="3810000"/>
              <a:ext cx="7620000" cy="2379663"/>
              <a:chOff x="614" y="2181"/>
              <a:chExt cx="4756" cy="1973"/>
            </a:xfrm>
          </p:grpSpPr>
          <p:sp>
            <p:nvSpPr>
              <p:cNvPr id="164868" name="Line 4"/>
              <p:cNvSpPr>
                <a:spLocks noChangeShapeType="1"/>
              </p:cNvSpPr>
              <p:nvPr/>
            </p:nvSpPr>
            <p:spPr bwMode="auto">
              <a:xfrm flipV="1">
                <a:off x="816" y="3408"/>
                <a:ext cx="288" cy="240"/>
              </a:xfrm>
              <a:prstGeom prst="line">
                <a:avLst/>
              </a:prstGeom>
              <a:noFill/>
              <a:ln w="9525">
                <a:solidFill>
                  <a:schemeClr val="tx1"/>
                </a:solidFill>
                <a:round/>
                <a:headEnd/>
                <a:tailEnd/>
              </a:ln>
              <a:effectLst/>
            </p:spPr>
            <p:txBody>
              <a:bodyPr/>
              <a:lstStyle/>
              <a:p>
                <a:endParaRPr lang="en-US" dirty="0"/>
              </a:p>
            </p:txBody>
          </p:sp>
          <p:sp>
            <p:nvSpPr>
              <p:cNvPr id="164869" name="Line 5"/>
              <p:cNvSpPr>
                <a:spLocks noChangeShapeType="1"/>
              </p:cNvSpPr>
              <p:nvPr/>
            </p:nvSpPr>
            <p:spPr bwMode="auto">
              <a:xfrm>
                <a:off x="1104" y="3408"/>
                <a:ext cx="576" cy="0"/>
              </a:xfrm>
              <a:prstGeom prst="line">
                <a:avLst/>
              </a:prstGeom>
              <a:noFill/>
              <a:ln w="9525">
                <a:solidFill>
                  <a:schemeClr val="tx1"/>
                </a:solidFill>
                <a:round/>
                <a:headEnd/>
                <a:tailEnd/>
              </a:ln>
              <a:effectLst/>
            </p:spPr>
            <p:txBody>
              <a:bodyPr/>
              <a:lstStyle/>
              <a:p>
                <a:endParaRPr lang="en-US" dirty="0"/>
              </a:p>
            </p:txBody>
          </p:sp>
          <p:sp>
            <p:nvSpPr>
              <p:cNvPr id="164870" name="Line 6"/>
              <p:cNvSpPr>
                <a:spLocks noChangeShapeType="1"/>
              </p:cNvSpPr>
              <p:nvPr/>
            </p:nvSpPr>
            <p:spPr bwMode="auto">
              <a:xfrm flipV="1">
                <a:off x="1680" y="3120"/>
                <a:ext cx="144" cy="288"/>
              </a:xfrm>
              <a:prstGeom prst="line">
                <a:avLst/>
              </a:prstGeom>
              <a:noFill/>
              <a:ln w="9525">
                <a:solidFill>
                  <a:schemeClr val="tx1"/>
                </a:solidFill>
                <a:round/>
                <a:headEnd/>
                <a:tailEnd/>
              </a:ln>
              <a:effectLst/>
            </p:spPr>
            <p:txBody>
              <a:bodyPr/>
              <a:lstStyle/>
              <a:p>
                <a:endParaRPr lang="en-US" dirty="0"/>
              </a:p>
            </p:txBody>
          </p:sp>
          <p:sp>
            <p:nvSpPr>
              <p:cNvPr id="164871" name="Line 7"/>
              <p:cNvSpPr>
                <a:spLocks noChangeShapeType="1"/>
              </p:cNvSpPr>
              <p:nvPr/>
            </p:nvSpPr>
            <p:spPr bwMode="auto">
              <a:xfrm>
                <a:off x="1824" y="3120"/>
                <a:ext cx="192" cy="0"/>
              </a:xfrm>
              <a:prstGeom prst="line">
                <a:avLst/>
              </a:prstGeom>
              <a:noFill/>
              <a:ln w="9525">
                <a:solidFill>
                  <a:schemeClr val="tx1"/>
                </a:solidFill>
                <a:round/>
                <a:headEnd/>
                <a:tailEnd/>
              </a:ln>
              <a:effectLst/>
            </p:spPr>
            <p:txBody>
              <a:bodyPr/>
              <a:lstStyle/>
              <a:p>
                <a:endParaRPr lang="en-US" dirty="0"/>
              </a:p>
            </p:txBody>
          </p:sp>
          <p:sp>
            <p:nvSpPr>
              <p:cNvPr id="164872" name="Line 8"/>
              <p:cNvSpPr>
                <a:spLocks noChangeShapeType="1"/>
              </p:cNvSpPr>
              <p:nvPr/>
            </p:nvSpPr>
            <p:spPr bwMode="auto">
              <a:xfrm>
                <a:off x="2016" y="3120"/>
                <a:ext cx="48" cy="96"/>
              </a:xfrm>
              <a:prstGeom prst="line">
                <a:avLst/>
              </a:prstGeom>
              <a:noFill/>
              <a:ln w="9525">
                <a:solidFill>
                  <a:schemeClr val="tx1"/>
                </a:solidFill>
                <a:round/>
                <a:headEnd/>
                <a:tailEnd/>
              </a:ln>
              <a:effectLst/>
            </p:spPr>
            <p:txBody>
              <a:bodyPr/>
              <a:lstStyle/>
              <a:p>
                <a:endParaRPr lang="en-US" dirty="0"/>
              </a:p>
            </p:txBody>
          </p:sp>
          <p:sp>
            <p:nvSpPr>
              <p:cNvPr id="164873" name="Line 9"/>
              <p:cNvSpPr>
                <a:spLocks noChangeShapeType="1"/>
              </p:cNvSpPr>
              <p:nvPr/>
            </p:nvSpPr>
            <p:spPr bwMode="auto">
              <a:xfrm>
                <a:off x="2256" y="3161"/>
                <a:ext cx="624" cy="0"/>
              </a:xfrm>
              <a:prstGeom prst="line">
                <a:avLst/>
              </a:prstGeom>
              <a:noFill/>
              <a:ln w="9525">
                <a:solidFill>
                  <a:schemeClr val="tx1"/>
                </a:solidFill>
                <a:round/>
                <a:headEnd/>
                <a:tailEnd/>
              </a:ln>
              <a:effectLst/>
            </p:spPr>
            <p:txBody>
              <a:bodyPr/>
              <a:lstStyle/>
              <a:p>
                <a:endParaRPr lang="en-US" dirty="0"/>
              </a:p>
            </p:txBody>
          </p:sp>
          <p:sp>
            <p:nvSpPr>
              <p:cNvPr id="164874" name="Line 10"/>
              <p:cNvSpPr>
                <a:spLocks noChangeShapeType="1"/>
              </p:cNvSpPr>
              <p:nvPr/>
            </p:nvSpPr>
            <p:spPr bwMode="auto">
              <a:xfrm flipV="1">
                <a:off x="3072" y="3005"/>
                <a:ext cx="1536" cy="115"/>
              </a:xfrm>
              <a:prstGeom prst="line">
                <a:avLst/>
              </a:prstGeom>
              <a:noFill/>
              <a:ln w="9525">
                <a:solidFill>
                  <a:schemeClr val="tx1"/>
                </a:solidFill>
                <a:round/>
                <a:headEnd/>
                <a:tailEnd/>
              </a:ln>
              <a:effectLst/>
            </p:spPr>
            <p:txBody>
              <a:bodyPr/>
              <a:lstStyle/>
              <a:p>
                <a:endParaRPr lang="en-US" dirty="0"/>
              </a:p>
            </p:txBody>
          </p:sp>
          <p:sp>
            <p:nvSpPr>
              <p:cNvPr id="164875" name="Text Box 11"/>
              <p:cNvSpPr txBox="1">
                <a:spLocks noChangeArrowheads="1"/>
              </p:cNvSpPr>
              <p:nvPr/>
            </p:nvSpPr>
            <p:spPr bwMode="auto">
              <a:xfrm>
                <a:off x="1152" y="3417"/>
                <a:ext cx="421" cy="281"/>
              </a:xfrm>
              <a:prstGeom prst="rect">
                <a:avLst/>
              </a:prstGeom>
              <a:noFill/>
              <a:ln w="9525">
                <a:noFill/>
                <a:miter lim="800000"/>
                <a:headEnd/>
                <a:tailEnd/>
              </a:ln>
              <a:effectLst/>
            </p:spPr>
            <p:txBody>
              <a:bodyPr wrap="none">
                <a:spAutoFit/>
              </a:bodyPr>
              <a:lstStyle/>
              <a:p>
                <a:r>
                  <a:rPr lang="en-US" sz="1600" dirty="0" smtClean="0"/>
                  <a:t>Berm</a:t>
                </a:r>
                <a:endParaRPr lang="en-US" sz="1600" dirty="0"/>
              </a:p>
            </p:txBody>
          </p:sp>
          <p:sp>
            <p:nvSpPr>
              <p:cNvPr id="164876" name="Text Box 12"/>
              <p:cNvSpPr txBox="1">
                <a:spLocks noChangeArrowheads="1"/>
              </p:cNvSpPr>
              <p:nvPr/>
            </p:nvSpPr>
            <p:spPr bwMode="auto">
              <a:xfrm>
                <a:off x="1686" y="3223"/>
                <a:ext cx="417" cy="279"/>
              </a:xfrm>
              <a:prstGeom prst="rect">
                <a:avLst/>
              </a:prstGeom>
              <a:noFill/>
              <a:ln w="9525">
                <a:noFill/>
                <a:miter lim="800000"/>
                <a:headEnd/>
                <a:tailEnd/>
              </a:ln>
              <a:effectLst/>
            </p:spPr>
            <p:txBody>
              <a:bodyPr wrap="none">
                <a:spAutoFit/>
              </a:bodyPr>
              <a:lstStyle/>
              <a:p>
                <a:r>
                  <a:rPr lang="en-US" sz="1600" dirty="0"/>
                  <a:t>Dune</a:t>
                </a:r>
              </a:p>
            </p:txBody>
          </p:sp>
          <p:sp>
            <p:nvSpPr>
              <p:cNvPr id="164877" name="Text Box 13"/>
              <p:cNvSpPr txBox="1">
                <a:spLocks noChangeArrowheads="1"/>
              </p:cNvSpPr>
              <p:nvPr/>
            </p:nvSpPr>
            <p:spPr bwMode="auto">
              <a:xfrm>
                <a:off x="1854" y="3676"/>
                <a:ext cx="499" cy="281"/>
              </a:xfrm>
              <a:prstGeom prst="rect">
                <a:avLst/>
              </a:prstGeom>
              <a:noFill/>
              <a:ln w="9525">
                <a:noFill/>
                <a:miter lim="800000"/>
                <a:headEnd/>
                <a:tailEnd/>
              </a:ln>
              <a:effectLst/>
            </p:spPr>
            <p:txBody>
              <a:bodyPr wrap="none">
                <a:spAutoFit/>
              </a:bodyPr>
              <a:lstStyle/>
              <a:p>
                <a:r>
                  <a:rPr lang="en-US" sz="1600" dirty="0" smtClean="0"/>
                  <a:t>Barrier</a:t>
                </a:r>
                <a:endParaRPr lang="en-US" sz="1600" dirty="0"/>
              </a:p>
            </p:txBody>
          </p:sp>
          <p:sp>
            <p:nvSpPr>
              <p:cNvPr id="164878" name="Text Box 14"/>
              <p:cNvSpPr txBox="1">
                <a:spLocks noChangeArrowheads="1"/>
              </p:cNvSpPr>
              <p:nvPr/>
            </p:nvSpPr>
            <p:spPr bwMode="auto">
              <a:xfrm>
                <a:off x="2254" y="3210"/>
                <a:ext cx="607" cy="482"/>
              </a:xfrm>
              <a:prstGeom prst="rect">
                <a:avLst/>
              </a:prstGeom>
              <a:noFill/>
              <a:ln w="9525">
                <a:noFill/>
                <a:miter lim="800000"/>
                <a:headEnd/>
                <a:tailEnd/>
              </a:ln>
              <a:effectLst/>
            </p:spPr>
            <p:txBody>
              <a:bodyPr wrap="none">
                <a:spAutoFit/>
              </a:bodyPr>
              <a:lstStyle/>
              <a:p>
                <a:pPr algn="ctr"/>
                <a:r>
                  <a:rPr lang="en-US" sz="1600" dirty="0"/>
                  <a:t>Elevated</a:t>
                </a:r>
              </a:p>
              <a:p>
                <a:pPr algn="ctr"/>
                <a:r>
                  <a:rPr lang="en-US" sz="1600" dirty="0"/>
                  <a:t>Road</a:t>
                </a:r>
              </a:p>
            </p:txBody>
          </p:sp>
          <p:sp>
            <p:nvSpPr>
              <p:cNvPr id="164879" name="Text Box 15"/>
              <p:cNvSpPr txBox="1">
                <a:spLocks noChangeArrowheads="1"/>
              </p:cNvSpPr>
              <p:nvPr/>
            </p:nvSpPr>
            <p:spPr bwMode="auto">
              <a:xfrm>
                <a:off x="4027" y="3647"/>
                <a:ext cx="1343" cy="482"/>
              </a:xfrm>
              <a:prstGeom prst="rect">
                <a:avLst/>
              </a:prstGeom>
              <a:noFill/>
              <a:ln w="9525">
                <a:noFill/>
                <a:miter lim="800000"/>
                <a:headEnd/>
                <a:tailEnd/>
              </a:ln>
              <a:effectLst/>
            </p:spPr>
            <p:txBody>
              <a:bodyPr>
                <a:spAutoFit/>
              </a:bodyPr>
              <a:lstStyle/>
              <a:p>
                <a:pPr algn="ctr"/>
                <a:r>
                  <a:rPr lang="en-US" sz="1600" dirty="0"/>
                  <a:t>Flood </a:t>
                </a:r>
                <a:r>
                  <a:rPr lang="en-US" sz="1600" dirty="0" smtClean="0"/>
                  <a:t>Wall/Levee</a:t>
                </a:r>
                <a:endParaRPr lang="en-US" sz="1600" dirty="0"/>
              </a:p>
              <a:p>
                <a:pPr algn="ctr"/>
                <a:endParaRPr lang="en-US" sz="1600" dirty="0"/>
              </a:p>
            </p:txBody>
          </p:sp>
          <p:sp>
            <p:nvSpPr>
              <p:cNvPr id="164880" name="Line 16"/>
              <p:cNvSpPr>
                <a:spLocks noChangeShapeType="1"/>
              </p:cNvSpPr>
              <p:nvPr/>
            </p:nvSpPr>
            <p:spPr bwMode="auto">
              <a:xfrm>
                <a:off x="624" y="3648"/>
                <a:ext cx="4656" cy="0"/>
              </a:xfrm>
              <a:prstGeom prst="line">
                <a:avLst/>
              </a:prstGeom>
              <a:noFill/>
              <a:ln w="28575">
                <a:solidFill>
                  <a:schemeClr val="tx1"/>
                </a:solidFill>
                <a:round/>
                <a:headEnd/>
                <a:tailEnd/>
              </a:ln>
              <a:effectLst/>
            </p:spPr>
            <p:txBody>
              <a:bodyPr/>
              <a:lstStyle/>
              <a:p>
                <a:endParaRPr lang="en-US" dirty="0"/>
              </a:p>
            </p:txBody>
          </p:sp>
          <p:sp>
            <p:nvSpPr>
              <p:cNvPr id="164881" name="Text Box 17"/>
              <p:cNvSpPr txBox="1">
                <a:spLocks noChangeArrowheads="1"/>
              </p:cNvSpPr>
              <p:nvPr/>
            </p:nvSpPr>
            <p:spPr bwMode="auto">
              <a:xfrm>
                <a:off x="2621" y="3672"/>
                <a:ext cx="671" cy="482"/>
              </a:xfrm>
              <a:prstGeom prst="rect">
                <a:avLst/>
              </a:prstGeom>
              <a:noFill/>
              <a:ln w="9525">
                <a:noFill/>
                <a:miter lim="800000"/>
                <a:headEnd/>
                <a:tailEnd/>
              </a:ln>
              <a:effectLst/>
            </p:spPr>
            <p:txBody>
              <a:bodyPr wrap="none">
                <a:spAutoFit/>
              </a:bodyPr>
              <a:lstStyle/>
              <a:p>
                <a:pPr algn="ctr"/>
                <a:r>
                  <a:rPr lang="en-US" sz="1600" dirty="0"/>
                  <a:t>Landward</a:t>
                </a:r>
              </a:p>
              <a:p>
                <a:pPr algn="ctr"/>
                <a:r>
                  <a:rPr lang="en-US" sz="1600" dirty="0"/>
                  <a:t>Barrier</a:t>
                </a:r>
              </a:p>
            </p:txBody>
          </p:sp>
          <p:sp>
            <p:nvSpPr>
              <p:cNvPr id="164882" name="Line 18"/>
              <p:cNvSpPr>
                <a:spLocks noChangeShapeType="1"/>
              </p:cNvSpPr>
              <p:nvPr/>
            </p:nvSpPr>
            <p:spPr bwMode="auto">
              <a:xfrm flipH="1">
                <a:off x="624" y="3504"/>
                <a:ext cx="371" cy="0"/>
              </a:xfrm>
              <a:prstGeom prst="line">
                <a:avLst/>
              </a:prstGeom>
              <a:noFill/>
              <a:ln w="9525">
                <a:solidFill>
                  <a:schemeClr val="tx1"/>
                </a:solidFill>
                <a:round/>
                <a:headEnd/>
                <a:tailEnd/>
              </a:ln>
              <a:effectLst/>
            </p:spPr>
            <p:txBody>
              <a:bodyPr/>
              <a:lstStyle/>
              <a:p>
                <a:endParaRPr lang="en-US" dirty="0"/>
              </a:p>
            </p:txBody>
          </p:sp>
          <p:sp>
            <p:nvSpPr>
              <p:cNvPr id="164883" name="Text Box 19"/>
              <p:cNvSpPr txBox="1">
                <a:spLocks noChangeArrowheads="1"/>
              </p:cNvSpPr>
              <p:nvPr/>
            </p:nvSpPr>
            <p:spPr bwMode="auto">
              <a:xfrm>
                <a:off x="614" y="3318"/>
                <a:ext cx="353" cy="230"/>
              </a:xfrm>
              <a:prstGeom prst="rect">
                <a:avLst/>
              </a:prstGeom>
              <a:noFill/>
              <a:ln w="9525">
                <a:noFill/>
                <a:miter lim="800000"/>
                <a:headEnd/>
                <a:tailEnd/>
              </a:ln>
              <a:effectLst/>
            </p:spPr>
            <p:txBody>
              <a:bodyPr wrap="square">
                <a:spAutoFit/>
              </a:bodyPr>
              <a:lstStyle/>
              <a:p>
                <a:r>
                  <a:rPr lang="en-US" sz="1200" b="1" dirty="0"/>
                  <a:t>MHW</a:t>
                </a:r>
              </a:p>
            </p:txBody>
          </p:sp>
          <p:sp>
            <p:nvSpPr>
              <p:cNvPr id="164884" name="Rectangle 20" descr="Shingle"/>
              <p:cNvSpPr>
                <a:spLocks noChangeArrowheads="1"/>
              </p:cNvSpPr>
              <p:nvPr/>
            </p:nvSpPr>
            <p:spPr bwMode="auto">
              <a:xfrm>
                <a:off x="2064" y="3082"/>
                <a:ext cx="176" cy="563"/>
              </a:xfrm>
              <a:prstGeom prst="rect">
                <a:avLst/>
              </a:prstGeom>
              <a:pattFill prst="shingle">
                <a:fgClr>
                  <a:schemeClr val="tx1"/>
                </a:fgClr>
                <a:bgClr>
                  <a:schemeClr val="bg1"/>
                </a:bgClr>
              </a:pattFill>
              <a:ln w="9525">
                <a:solidFill>
                  <a:schemeClr val="tx1"/>
                </a:solidFill>
                <a:miter lim="800000"/>
                <a:headEnd/>
                <a:tailEnd/>
              </a:ln>
              <a:effectLst/>
            </p:spPr>
            <p:txBody>
              <a:bodyPr wrap="none" anchor="ctr"/>
              <a:lstStyle/>
              <a:p>
                <a:endParaRPr lang="en-US" dirty="0"/>
              </a:p>
            </p:txBody>
          </p:sp>
          <p:sp>
            <p:nvSpPr>
              <p:cNvPr id="164885" name="Rectangle 21" descr="Wide upward diagonal"/>
              <p:cNvSpPr>
                <a:spLocks noChangeArrowheads="1"/>
              </p:cNvSpPr>
              <p:nvPr/>
            </p:nvSpPr>
            <p:spPr bwMode="auto">
              <a:xfrm>
                <a:off x="2874" y="2832"/>
                <a:ext cx="182" cy="812"/>
              </a:xfrm>
              <a:prstGeom prst="rect">
                <a:avLst/>
              </a:prstGeom>
              <a:pattFill prst="wdUpDiag">
                <a:fgClr>
                  <a:schemeClr val="tx1"/>
                </a:fgClr>
                <a:bgClr>
                  <a:schemeClr val="bg1"/>
                </a:bgClr>
              </a:pattFill>
              <a:ln w="9525">
                <a:solidFill>
                  <a:schemeClr val="tx1"/>
                </a:solidFill>
                <a:miter lim="800000"/>
                <a:headEnd/>
                <a:tailEnd/>
              </a:ln>
              <a:effectLst/>
            </p:spPr>
            <p:txBody>
              <a:bodyPr wrap="none" anchor="ctr"/>
              <a:lstStyle/>
              <a:p>
                <a:endParaRPr lang="en-US" dirty="0"/>
              </a:p>
            </p:txBody>
          </p:sp>
          <p:sp>
            <p:nvSpPr>
              <p:cNvPr id="164886" name="Rectangle 22" descr="Divot"/>
              <p:cNvSpPr>
                <a:spLocks noChangeArrowheads="1"/>
              </p:cNvSpPr>
              <p:nvPr/>
            </p:nvSpPr>
            <p:spPr bwMode="auto">
              <a:xfrm>
                <a:off x="4611" y="2416"/>
                <a:ext cx="182" cy="1235"/>
              </a:xfrm>
              <a:prstGeom prst="rect">
                <a:avLst/>
              </a:prstGeom>
              <a:pattFill prst="divot">
                <a:fgClr>
                  <a:schemeClr val="tx1"/>
                </a:fgClr>
                <a:bgClr>
                  <a:schemeClr val="bg1"/>
                </a:bgClr>
              </a:pattFill>
              <a:ln w="9525">
                <a:solidFill>
                  <a:schemeClr val="tx1"/>
                </a:solidFill>
                <a:miter lim="800000"/>
                <a:headEnd/>
                <a:tailEnd/>
              </a:ln>
              <a:effectLst/>
            </p:spPr>
            <p:txBody>
              <a:bodyPr wrap="none" anchor="ctr"/>
              <a:lstStyle/>
              <a:p>
                <a:endParaRPr lang="en-US" dirty="0"/>
              </a:p>
            </p:txBody>
          </p:sp>
          <p:sp>
            <p:nvSpPr>
              <p:cNvPr id="164887" name="Text Box 23"/>
              <p:cNvSpPr txBox="1">
                <a:spLocks noChangeArrowheads="1"/>
              </p:cNvSpPr>
              <p:nvPr/>
            </p:nvSpPr>
            <p:spPr bwMode="auto">
              <a:xfrm>
                <a:off x="2736" y="2592"/>
                <a:ext cx="115" cy="304"/>
              </a:xfrm>
              <a:prstGeom prst="rect">
                <a:avLst/>
              </a:prstGeom>
              <a:noFill/>
              <a:ln w="9525">
                <a:noFill/>
                <a:miter lim="800000"/>
                <a:headEnd/>
                <a:tailEnd/>
              </a:ln>
              <a:effectLst/>
            </p:spPr>
            <p:txBody>
              <a:bodyPr wrap="none">
                <a:spAutoFit/>
              </a:bodyPr>
              <a:lstStyle/>
              <a:p>
                <a:endParaRPr lang="en-US" dirty="0"/>
              </a:p>
            </p:txBody>
          </p:sp>
          <p:sp>
            <p:nvSpPr>
              <p:cNvPr id="164888" name="Text Box 24"/>
              <p:cNvSpPr txBox="1">
                <a:spLocks noChangeArrowheads="1"/>
              </p:cNvSpPr>
              <p:nvPr/>
            </p:nvSpPr>
            <p:spPr bwMode="auto">
              <a:xfrm>
                <a:off x="4471" y="2181"/>
                <a:ext cx="115" cy="304"/>
              </a:xfrm>
              <a:prstGeom prst="rect">
                <a:avLst/>
              </a:prstGeom>
              <a:noFill/>
              <a:ln w="9525">
                <a:noFill/>
                <a:miter lim="800000"/>
                <a:headEnd/>
                <a:tailEnd/>
              </a:ln>
              <a:effectLst/>
            </p:spPr>
            <p:txBody>
              <a:bodyPr wrap="none">
                <a:spAutoFit/>
              </a:bodyPr>
              <a:lstStyle/>
              <a:p>
                <a:endParaRPr lang="en-US" dirty="0"/>
              </a:p>
            </p:txBody>
          </p:sp>
        </p:grpSp>
      </p:grpSp>
      <p:sp>
        <p:nvSpPr>
          <p:cNvPr id="164889" name="Rectangle 25"/>
          <p:cNvSpPr>
            <a:spLocks noChangeArrowheads="1"/>
          </p:cNvSpPr>
          <p:nvPr/>
        </p:nvSpPr>
        <p:spPr bwMode="auto">
          <a:xfrm>
            <a:off x="0" y="0"/>
            <a:ext cx="9144000" cy="990600"/>
          </a:xfrm>
          <a:prstGeom prst="rect">
            <a:avLst/>
          </a:prstGeom>
          <a:gradFill>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0"/>
          </a:gradFill>
          <a:ln w="9525">
            <a:noFill/>
            <a:miter lim="800000"/>
            <a:headEnd/>
            <a:tailEnd/>
          </a:ln>
          <a:effectLst>
            <a:outerShdw dist="35921" dir="2700000" algn="ctr" rotWithShape="0">
              <a:schemeClr val="tx1"/>
            </a:outerShdw>
          </a:effectLst>
        </p:spPr>
        <p:txBody>
          <a:bodyPr anchor="ctr"/>
          <a:lstStyle/>
          <a:p>
            <a:pPr algn="ctr"/>
            <a:r>
              <a:rPr lang="en-US" sz="3500" b="1" dirty="0" smtClean="0">
                <a:effectLst>
                  <a:outerShdw blurRad="38100" dist="38100" dir="2700000" algn="tl">
                    <a:srgbClr val="000000">
                      <a:alpha val="43137"/>
                    </a:srgbClr>
                  </a:outerShdw>
                </a:effectLst>
              </a:rPr>
              <a:t>INTEGRATED </a:t>
            </a:r>
            <a:r>
              <a:rPr lang="en-US" sz="3500" b="1" dirty="0">
                <a:effectLst>
                  <a:outerShdw blurRad="38100" dist="38100" dir="2700000" algn="tl">
                    <a:srgbClr val="000000">
                      <a:alpha val="43137"/>
                    </a:srgbClr>
                  </a:outerShdw>
                </a:effectLst>
              </a:rPr>
              <a:t>“</a:t>
            </a:r>
            <a:r>
              <a:rPr lang="en-US" sz="3500" b="1" dirty="0" smtClean="0">
                <a:effectLst>
                  <a:outerShdw blurRad="38100" dist="38100" dir="2700000" algn="tl">
                    <a:srgbClr val="000000">
                      <a:alpha val="43137"/>
                    </a:srgbClr>
                  </a:outerShdw>
                </a:effectLst>
              </a:rPr>
              <a:t>LINES OF PROTECTION”</a:t>
            </a:r>
            <a:endParaRPr lang="en-US" sz="3500" b="1" dirty="0">
              <a:effectLst>
                <a:outerShdw blurRad="38100" dist="38100" dir="2700000" algn="tl">
                  <a:srgbClr val="000000">
                    <a:alpha val="43137"/>
                  </a:srgbClr>
                </a:outerShdw>
              </a:effectLst>
            </a:endParaRPr>
          </a:p>
        </p:txBody>
      </p:sp>
      <p:sp>
        <p:nvSpPr>
          <p:cNvPr id="164890" name="Text Box 26"/>
          <p:cNvSpPr txBox="1">
            <a:spLocks noChangeArrowheads="1"/>
          </p:cNvSpPr>
          <p:nvPr/>
        </p:nvSpPr>
        <p:spPr bwMode="auto">
          <a:xfrm>
            <a:off x="822325" y="1255713"/>
            <a:ext cx="5883275" cy="366712"/>
          </a:xfrm>
          <a:prstGeom prst="rect">
            <a:avLst/>
          </a:prstGeom>
          <a:noFill/>
          <a:ln w="9525">
            <a:noFill/>
            <a:miter lim="800000"/>
            <a:headEnd/>
            <a:tailEnd/>
          </a:ln>
          <a:effectLst/>
        </p:spPr>
        <p:txBody>
          <a:bodyPr>
            <a:spAutoFit/>
          </a:bodyPr>
          <a:lstStyle/>
          <a:p>
            <a:endParaRPr lang="en-US" dirty="0">
              <a:effectLst>
                <a:outerShdw blurRad="38100" dist="38100" dir="2700000" algn="tl">
                  <a:srgbClr val="C0C0C0"/>
                </a:outerShdw>
              </a:effectLst>
            </a:endParaRPr>
          </a:p>
        </p:txBody>
      </p:sp>
      <p:sp>
        <p:nvSpPr>
          <p:cNvPr id="164891" name="Text Box 27"/>
          <p:cNvSpPr txBox="1">
            <a:spLocks noChangeArrowheads="1"/>
          </p:cNvSpPr>
          <p:nvPr/>
        </p:nvSpPr>
        <p:spPr bwMode="auto">
          <a:xfrm>
            <a:off x="0" y="1371600"/>
            <a:ext cx="9144000" cy="1200329"/>
          </a:xfrm>
          <a:prstGeom prst="rect">
            <a:avLst/>
          </a:prstGeom>
          <a:noFill/>
          <a:ln w="9525">
            <a:noFill/>
            <a:miter lim="800000"/>
            <a:headEnd/>
            <a:tailEnd/>
          </a:ln>
          <a:effectLst/>
        </p:spPr>
        <p:txBody>
          <a:bodyPr wrap="square">
            <a:spAutoFit/>
          </a:bodyPr>
          <a:lstStyle/>
          <a:p>
            <a:pPr>
              <a:buFont typeface="Courier New" pitchFamily="49" charset="0"/>
              <a:buChar char="o"/>
            </a:pPr>
            <a:r>
              <a:rPr lang="en-US" sz="2400" dirty="0" smtClean="0">
                <a:latin typeface="Calibri" pitchFamily="34" charset="0"/>
                <a:cs typeface="Calibri" pitchFamily="34" charset="0"/>
              </a:rPr>
              <a:t> Multiple </a:t>
            </a:r>
            <a:r>
              <a:rPr lang="en-US" sz="2400" dirty="0">
                <a:latin typeface="Calibri" pitchFamily="34" charset="0"/>
                <a:cs typeface="Calibri" pitchFamily="34" charset="0"/>
              </a:rPr>
              <a:t>lines – combination of natural </a:t>
            </a:r>
            <a:r>
              <a:rPr lang="en-US" sz="2400" dirty="0" smtClean="0">
                <a:latin typeface="Calibri" pitchFamily="34" charset="0"/>
                <a:cs typeface="Calibri" pitchFamily="34" charset="0"/>
              </a:rPr>
              <a:t>and structural features</a:t>
            </a:r>
          </a:p>
          <a:p>
            <a:pPr>
              <a:buFont typeface="Courier New" pitchFamily="49" charset="0"/>
              <a:buChar char="o"/>
            </a:pPr>
            <a:endParaRPr lang="en-US" sz="2400" dirty="0">
              <a:latin typeface="Calibri" pitchFamily="34" charset="0"/>
              <a:cs typeface="Calibri" pitchFamily="34" charset="0"/>
            </a:endParaRPr>
          </a:p>
          <a:p>
            <a:pPr>
              <a:buFont typeface="Courier New" pitchFamily="49" charset="0"/>
              <a:buChar char="o"/>
            </a:pPr>
            <a:r>
              <a:rPr lang="en-US" sz="2400" dirty="0">
                <a:latin typeface="Calibri" pitchFamily="34" charset="0"/>
                <a:cs typeface="Calibri" pitchFamily="34" charset="0"/>
              </a:rPr>
              <a:t> </a:t>
            </a:r>
            <a:r>
              <a:rPr lang="en-US" sz="2400" dirty="0" smtClean="0">
                <a:latin typeface="Calibri" pitchFamily="34" charset="0"/>
                <a:cs typeface="Calibri" pitchFamily="34" charset="0"/>
              </a:rPr>
              <a:t>Increasing </a:t>
            </a:r>
            <a:r>
              <a:rPr lang="en-US" sz="2400" dirty="0">
                <a:latin typeface="Calibri" pitchFamily="34" charset="0"/>
                <a:cs typeface="Calibri" pitchFamily="34" charset="0"/>
              </a:rPr>
              <a:t>levels of protection from </a:t>
            </a:r>
            <a:r>
              <a:rPr lang="en-US" sz="2400" dirty="0" smtClean="0">
                <a:latin typeface="Calibri" pitchFamily="34" charset="0"/>
                <a:cs typeface="Calibri" pitchFamily="34" charset="0"/>
              </a:rPr>
              <a:t>offshore to inshore</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4691" name="Picture 3" descr="Wave Trapping Artificial Reef"/>
          <p:cNvPicPr>
            <a:picLocks noChangeAspect="1" noChangeArrowheads="1"/>
          </p:cNvPicPr>
          <p:nvPr/>
        </p:nvPicPr>
        <p:blipFill>
          <a:blip r:embed="rId2" cstate="print"/>
          <a:srcRect/>
          <a:stretch>
            <a:fillRect/>
          </a:stretch>
        </p:blipFill>
        <p:spPr bwMode="auto">
          <a:xfrm>
            <a:off x="3962400" y="4642178"/>
            <a:ext cx="2971800" cy="2139622"/>
          </a:xfrm>
          <a:prstGeom prst="rect">
            <a:avLst/>
          </a:prstGeom>
          <a:ln>
            <a:noFill/>
          </a:ln>
          <a:effectLst>
            <a:softEdge rad="112500"/>
          </a:effectLst>
        </p:spPr>
      </p:pic>
      <p:pic>
        <p:nvPicPr>
          <p:cNvPr id="114692" name="Picture 4" descr="BreakwaterspicturePressRel"/>
          <p:cNvPicPr>
            <a:picLocks noChangeAspect="1" noChangeArrowheads="1"/>
          </p:cNvPicPr>
          <p:nvPr/>
        </p:nvPicPr>
        <p:blipFill>
          <a:blip r:embed="rId3" cstate="print"/>
          <a:srcRect/>
          <a:stretch>
            <a:fillRect/>
          </a:stretch>
        </p:blipFill>
        <p:spPr bwMode="auto">
          <a:xfrm>
            <a:off x="5257800" y="990600"/>
            <a:ext cx="3721100" cy="3733800"/>
          </a:xfrm>
          <a:prstGeom prst="rect">
            <a:avLst/>
          </a:prstGeom>
          <a:ln>
            <a:noFill/>
          </a:ln>
          <a:effectLst>
            <a:softEdge rad="112500"/>
          </a:effectLst>
        </p:spPr>
      </p:pic>
      <p:sp>
        <p:nvSpPr>
          <p:cNvPr id="7" name="Rectangle 2"/>
          <p:cNvSpPr txBox="1">
            <a:spLocks noChangeArrowheads="1"/>
          </p:cNvSpPr>
          <p:nvPr/>
        </p:nvSpPr>
        <p:spPr bwMode="auto">
          <a:xfrm>
            <a:off x="0" y="0"/>
            <a:ext cx="9144000" cy="1066800"/>
          </a:xfrm>
          <a:prstGeom prst="rect">
            <a:avLst/>
          </a:prstGeom>
          <a:gradFill>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0"/>
          </a:gradFill>
          <a:ln w="9525">
            <a:noFill/>
            <a:miter lim="800000"/>
            <a:headEnd/>
            <a:tailEnd/>
          </a:ln>
          <a:effectLst>
            <a:outerShdw dist="35921" dir="2700000" algn="ctr" rotWithShape="0">
              <a:schemeClr val="tx1"/>
            </a:outerShdw>
          </a:effectLst>
        </p:spPr>
        <p:txBody>
          <a:bodyPr vert="horz" wrap="square" lIns="91440" tIns="45720" rIns="91440" bIns="45720" numCol="1" anchor="ctr" anchorCtr="0" compatLnSpc="1">
            <a:prstTxWarp prst="textNoShape">
              <a:avLst/>
            </a:prstTxWarp>
          </a:bodyPr>
          <a:lstStyle/>
          <a:p>
            <a:pPr lvl="0" algn="ctr">
              <a:defRPr/>
            </a:pPr>
            <a:r>
              <a:rPr lang="en-US" sz="3500" b="1" kern="0" dirty="0" smtClean="0">
                <a:effectLst>
                  <a:outerShdw blurRad="38100" dist="38100" dir="2700000" algn="tl">
                    <a:srgbClr val="000000">
                      <a:alpha val="43137"/>
                    </a:srgbClr>
                  </a:outerShdw>
                </a:effectLst>
                <a:latin typeface="+mj-lt"/>
                <a:ea typeface="+mj-ea"/>
                <a:cs typeface="+mj-cs"/>
              </a:rPr>
              <a:t>EXAMPLES OF INTEGRATED </a:t>
            </a:r>
          </a:p>
          <a:p>
            <a:pPr lvl="0" algn="ctr">
              <a:defRPr/>
            </a:pPr>
            <a:r>
              <a:rPr lang="en-US" sz="3500" b="1" kern="0" dirty="0" smtClean="0">
                <a:effectLst>
                  <a:outerShdw blurRad="38100" dist="38100" dir="2700000" algn="tl">
                    <a:srgbClr val="000000">
                      <a:alpha val="43137"/>
                    </a:srgbClr>
                  </a:outerShdw>
                </a:effectLst>
                <a:latin typeface="+mj-lt"/>
                <a:ea typeface="+mj-ea"/>
                <a:cs typeface="+mj-cs"/>
              </a:rPr>
              <a:t>LINES OF PROTECTION</a:t>
            </a:r>
            <a:endParaRPr kumimoji="0" lang="en-US" sz="35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mj-lt"/>
              <a:ea typeface="+mj-ea"/>
              <a:cs typeface="+mj-cs"/>
            </a:endParaRPr>
          </a:p>
        </p:txBody>
      </p:sp>
      <p:sp>
        <p:nvSpPr>
          <p:cNvPr id="8" name="TextBox 7"/>
          <p:cNvSpPr txBox="1"/>
          <p:nvPr/>
        </p:nvSpPr>
        <p:spPr>
          <a:xfrm>
            <a:off x="0" y="1143000"/>
            <a:ext cx="5410199" cy="3077766"/>
          </a:xfrm>
          <a:prstGeom prst="rect">
            <a:avLst/>
          </a:prstGeom>
          <a:noFill/>
        </p:spPr>
        <p:txBody>
          <a:bodyPr wrap="square" rtlCol="0">
            <a:spAutoFit/>
          </a:bodyPr>
          <a:lstStyle/>
          <a:p>
            <a:r>
              <a:rPr lang="en-US" sz="2800" b="1" dirty="0" smtClean="0">
                <a:latin typeface="Calibri" pitchFamily="34" charset="0"/>
                <a:cs typeface="Calibri" pitchFamily="34" charset="0"/>
              </a:rPr>
              <a:t>Low surge protection</a:t>
            </a:r>
          </a:p>
          <a:p>
            <a:pPr lvl="1">
              <a:buFont typeface="Courier New" pitchFamily="49" charset="0"/>
              <a:buChar char="o"/>
            </a:pPr>
            <a:r>
              <a:rPr lang="en-US" sz="2400" dirty="0" smtClean="0">
                <a:latin typeface="Calibri" pitchFamily="34" charset="0"/>
                <a:cs typeface="Calibri" pitchFamily="34" charset="0"/>
              </a:rPr>
              <a:t> Offshore breakwaters</a:t>
            </a:r>
          </a:p>
          <a:p>
            <a:pPr lvl="1">
              <a:buFont typeface="Courier New" pitchFamily="49" charset="0"/>
              <a:buChar char="o"/>
            </a:pPr>
            <a:r>
              <a:rPr lang="en-US" sz="2400" dirty="0" smtClean="0">
                <a:latin typeface="Calibri" pitchFamily="34" charset="0"/>
                <a:cs typeface="Calibri" pitchFamily="34" charset="0"/>
              </a:rPr>
              <a:t> Reduce waves and coastal erosion</a:t>
            </a:r>
          </a:p>
          <a:p>
            <a:pPr lvl="1">
              <a:buFont typeface="Courier New" pitchFamily="49" charset="0"/>
              <a:buChar char="o"/>
            </a:pPr>
            <a:endParaRPr lang="en-US" sz="2400" dirty="0" smtClean="0">
              <a:latin typeface="Calibri" pitchFamily="34" charset="0"/>
              <a:cs typeface="Calibri" pitchFamily="34" charset="0"/>
            </a:endParaRPr>
          </a:p>
          <a:p>
            <a:r>
              <a:rPr lang="en-US" sz="2800" b="1" dirty="0" smtClean="0">
                <a:latin typeface="Calibri" pitchFamily="34" charset="0"/>
                <a:cs typeface="Calibri" pitchFamily="34" charset="0"/>
              </a:rPr>
              <a:t>Low/medium surge protection</a:t>
            </a:r>
          </a:p>
          <a:p>
            <a:pPr lvl="1">
              <a:buFont typeface="Courier New" pitchFamily="49" charset="0"/>
              <a:buChar char="o"/>
            </a:pPr>
            <a:r>
              <a:rPr lang="en-US" sz="2400" dirty="0" smtClean="0">
                <a:latin typeface="Calibri" pitchFamily="34" charset="0"/>
                <a:cs typeface="Calibri" pitchFamily="34" charset="0"/>
              </a:rPr>
              <a:t> Marsh, beach and dune restoration </a:t>
            </a:r>
          </a:p>
          <a:p>
            <a:pPr lvl="1">
              <a:buFont typeface="Courier New" pitchFamily="49" charset="0"/>
              <a:buChar char="o"/>
            </a:pPr>
            <a:endParaRPr lang="en-US" sz="2400" dirty="0" smtClean="0">
              <a:latin typeface="Calibri" pitchFamily="34" charset="0"/>
              <a:cs typeface="Calibri" pitchFamily="34" charset="0"/>
            </a:endParaRPr>
          </a:p>
          <a:p>
            <a:endParaRPr lang="en-US" dirty="0">
              <a:latin typeface="Calibri" pitchFamily="34" charset="0"/>
              <a:cs typeface="Calibri" pitchFamily="34" charset="0"/>
            </a:endParaRPr>
          </a:p>
        </p:txBody>
      </p:sp>
      <p:pic>
        <p:nvPicPr>
          <p:cNvPr id="6" name="Picture 5" descr="Surfside Post Construction 20110303.jpg"/>
          <p:cNvPicPr>
            <a:picLocks noChangeAspect="1"/>
          </p:cNvPicPr>
          <p:nvPr/>
        </p:nvPicPr>
        <p:blipFill>
          <a:blip r:embed="rId4" cstate="print"/>
          <a:stretch>
            <a:fillRect/>
          </a:stretch>
        </p:blipFill>
        <p:spPr>
          <a:xfrm>
            <a:off x="161834" y="4648200"/>
            <a:ext cx="3800566" cy="2025676"/>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p:cNvSpPr txBox="1">
            <a:spLocks noChangeArrowheads="1"/>
          </p:cNvSpPr>
          <p:nvPr/>
        </p:nvSpPr>
        <p:spPr bwMode="auto">
          <a:xfrm>
            <a:off x="0" y="0"/>
            <a:ext cx="9144000" cy="1066800"/>
          </a:xfrm>
          <a:prstGeom prst="rect">
            <a:avLst/>
          </a:prstGeom>
          <a:gradFill>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0"/>
          </a:gradFill>
          <a:ln w="9525">
            <a:noFill/>
            <a:miter lim="800000"/>
            <a:headEnd/>
            <a:tailEnd/>
          </a:ln>
          <a:effectLst>
            <a:outerShdw dist="35921" dir="2700000" algn="ctr" rotWithShape="0">
              <a:schemeClr val="tx1"/>
            </a:outerShdw>
          </a:effectLst>
        </p:spPr>
        <p:txBody>
          <a:bodyPr vert="horz" wrap="square" lIns="91440" tIns="45720" rIns="91440" bIns="45720" numCol="1" anchor="ctr" anchorCtr="0" compatLnSpc="1">
            <a:prstTxWarp prst="textNoShape">
              <a:avLst/>
            </a:prstTxWarp>
          </a:bodyPr>
          <a:lstStyle/>
          <a:p>
            <a:pPr lvl="0" algn="ctr">
              <a:defRPr/>
            </a:pPr>
            <a:r>
              <a:rPr lang="en-US" sz="3500" b="1" kern="0" dirty="0" smtClean="0">
                <a:effectLst>
                  <a:outerShdw blurRad="38100" dist="38100" dir="2700000" algn="tl">
                    <a:srgbClr val="000000">
                      <a:alpha val="43137"/>
                    </a:srgbClr>
                  </a:outerShdw>
                </a:effectLst>
              </a:rPr>
              <a:t>EXAMPLES OF INTEGRATED </a:t>
            </a:r>
          </a:p>
          <a:p>
            <a:pPr lvl="0" algn="ctr">
              <a:defRPr/>
            </a:pPr>
            <a:r>
              <a:rPr lang="en-US" sz="3500" b="1" kern="0" dirty="0" smtClean="0">
                <a:effectLst>
                  <a:outerShdw blurRad="38100" dist="38100" dir="2700000" algn="tl">
                    <a:srgbClr val="000000">
                      <a:alpha val="43137"/>
                    </a:srgbClr>
                  </a:outerShdw>
                </a:effectLst>
              </a:rPr>
              <a:t>LINES OF PROTECTION</a:t>
            </a:r>
            <a:endParaRPr lang="en-US" sz="3500" b="1" kern="0" dirty="0">
              <a:solidFill>
                <a:schemeClr val="bg1"/>
              </a:solidFill>
              <a:effectLst>
                <a:outerShdw blurRad="38100" dist="38100" dir="2700000" algn="tl">
                  <a:srgbClr val="000000">
                    <a:alpha val="43137"/>
                  </a:srgbClr>
                </a:outerShdw>
              </a:effectLst>
            </a:endParaRPr>
          </a:p>
        </p:txBody>
      </p:sp>
      <p:sp>
        <p:nvSpPr>
          <p:cNvPr id="9" name="Rectangle 8"/>
          <p:cNvSpPr/>
          <p:nvPr/>
        </p:nvSpPr>
        <p:spPr>
          <a:xfrm>
            <a:off x="3505200" y="1295400"/>
            <a:ext cx="4572000" cy="369332"/>
          </a:xfrm>
          <a:prstGeom prst="rect">
            <a:avLst/>
          </a:prstGeom>
        </p:spPr>
        <p:txBody>
          <a:bodyPr>
            <a:spAutoFit/>
          </a:bodyPr>
          <a:lstStyle/>
          <a:p>
            <a:pPr algn="ctr"/>
            <a:r>
              <a:rPr lang="en-US" b="1" dirty="0" smtClean="0"/>
              <a:t> </a:t>
            </a:r>
            <a:endParaRPr lang="en-US" b="1" dirty="0"/>
          </a:p>
        </p:txBody>
      </p:sp>
      <p:sp>
        <p:nvSpPr>
          <p:cNvPr id="10" name="TextBox 9"/>
          <p:cNvSpPr txBox="1"/>
          <p:nvPr/>
        </p:nvSpPr>
        <p:spPr>
          <a:xfrm>
            <a:off x="228600" y="1219200"/>
            <a:ext cx="7986674" cy="1631216"/>
          </a:xfrm>
          <a:prstGeom prst="rect">
            <a:avLst/>
          </a:prstGeom>
          <a:noFill/>
        </p:spPr>
        <p:txBody>
          <a:bodyPr wrap="none" rtlCol="0">
            <a:spAutoFit/>
          </a:bodyPr>
          <a:lstStyle/>
          <a:p>
            <a:r>
              <a:rPr lang="en-US" sz="2800" b="1" dirty="0" smtClean="0">
                <a:latin typeface="Calibri" pitchFamily="34" charset="0"/>
                <a:cs typeface="Calibri" pitchFamily="34" charset="0"/>
              </a:rPr>
              <a:t>High surge protection</a:t>
            </a:r>
          </a:p>
          <a:p>
            <a:pPr lvl="1">
              <a:buFont typeface="Courier New" pitchFamily="49" charset="0"/>
              <a:buChar char="o"/>
            </a:pPr>
            <a:r>
              <a:rPr lang="en-US" sz="2400" dirty="0" smtClean="0">
                <a:latin typeface="Calibri" pitchFamily="34" charset="0"/>
                <a:cs typeface="Calibri" pitchFamily="34" charset="0"/>
              </a:rPr>
              <a:t> Seawalls/flood gates</a:t>
            </a:r>
          </a:p>
          <a:p>
            <a:pPr lvl="1">
              <a:buFont typeface="Courier New" pitchFamily="49" charset="0"/>
              <a:buChar char="o"/>
            </a:pPr>
            <a:r>
              <a:rPr lang="en-US" sz="2400" dirty="0" smtClean="0">
                <a:latin typeface="Calibri" pitchFamily="34" charset="0"/>
                <a:cs typeface="Calibri" pitchFamily="34" charset="0"/>
              </a:rPr>
              <a:t> Protect developed areas from storm surges</a:t>
            </a:r>
          </a:p>
          <a:p>
            <a:pPr lvl="1">
              <a:buFont typeface="Courier New" pitchFamily="49" charset="0"/>
              <a:buChar char="o"/>
            </a:pPr>
            <a:r>
              <a:rPr lang="en-US" sz="2400" dirty="0" smtClean="0">
                <a:latin typeface="Calibri" pitchFamily="34" charset="0"/>
                <a:cs typeface="Calibri" pitchFamily="34" charset="0"/>
              </a:rPr>
              <a:t> Prevent storm surge from entering coastal inlets and bays</a:t>
            </a:r>
            <a:endParaRPr lang="en-US" sz="2400" dirty="0">
              <a:latin typeface="Calibri" pitchFamily="34" charset="0"/>
              <a:cs typeface="Calibri" pitchFamily="34" charset="0"/>
            </a:endParaRPr>
          </a:p>
        </p:txBody>
      </p:sp>
      <p:pic>
        <p:nvPicPr>
          <p:cNvPr id="11" name="Picture 4" descr="maeslantkering"/>
          <p:cNvPicPr>
            <a:picLocks noChangeAspect="1" noChangeArrowheads="1"/>
          </p:cNvPicPr>
          <p:nvPr/>
        </p:nvPicPr>
        <p:blipFill>
          <a:blip r:embed="rId2" cstate="print"/>
          <a:srcRect/>
          <a:stretch>
            <a:fillRect/>
          </a:stretch>
        </p:blipFill>
        <p:spPr>
          <a:xfrm>
            <a:off x="4495800" y="2992154"/>
            <a:ext cx="4453804" cy="3264184"/>
          </a:xfrm>
          <a:prstGeom prst="rect">
            <a:avLst/>
          </a:prstGeom>
          <a:ln>
            <a:noFill/>
          </a:ln>
          <a:effectLst>
            <a:softEdge rad="112500"/>
          </a:effectLst>
        </p:spPr>
      </p:pic>
      <p:pic>
        <p:nvPicPr>
          <p:cNvPr id="12" name="Picture 11" descr="Galv Seawall - western portion 2.JPG"/>
          <p:cNvPicPr>
            <a:picLocks noChangeAspect="1"/>
          </p:cNvPicPr>
          <p:nvPr/>
        </p:nvPicPr>
        <p:blipFill>
          <a:blip r:embed="rId3" cstate="print"/>
          <a:stretch>
            <a:fillRect/>
          </a:stretch>
        </p:blipFill>
        <p:spPr>
          <a:xfrm>
            <a:off x="152400" y="2990850"/>
            <a:ext cx="4343400" cy="3257550"/>
          </a:xfrm>
          <a:prstGeom prst="rect">
            <a:avLst/>
          </a:prstGeom>
          <a:ln>
            <a:noFill/>
          </a:ln>
          <a:effectLst>
            <a:softEdge rad="112500"/>
          </a:effectLst>
        </p:spPr>
      </p:pic>
      <p:sp useBgFill="1">
        <p:nvSpPr>
          <p:cNvPr id="7" name="TextBox 6"/>
          <p:cNvSpPr txBox="1"/>
          <p:nvPr/>
        </p:nvSpPr>
        <p:spPr>
          <a:xfrm>
            <a:off x="4648200" y="3124200"/>
            <a:ext cx="2133600" cy="369332"/>
          </a:xfrm>
          <a:prstGeom prst="rect">
            <a:avLst/>
          </a:prstGeom>
        </p:spPr>
        <p:txBody>
          <a:bodyPr wrap="square" rtlCol="0">
            <a:spAutoFit/>
          </a:bodyPr>
          <a:lstStyle/>
          <a:p>
            <a:r>
              <a:rPr lang="en-US" b="1" dirty="0" smtClean="0"/>
              <a:t>Dutch Floodgate</a:t>
            </a:r>
            <a:endParaRPr lang="en-US" b="1" dirty="0"/>
          </a:p>
        </p:txBody>
      </p:sp>
      <p:sp useBgFill="1">
        <p:nvSpPr>
          <p:cNvPr id="13" name="TextBox 12"/>
          <p:cNvSpPr txBox="1"/>
          <p:nvPr/>
        </p:nvSpPr>
        <p:spPr>
          <a:xfrm>
            <a:off x="228600" y="3124200"/>
            <a:ext cx="2209800" cy="369332"/>
          </a:xfrm>
          <a:prstGeom prst="rect">
            <a:avLst/>
          </a:prstGeom>
        </p:spPr>
        <p:txBody>
          <a:bodyPr wrap="square" rtlCol="0">
            <a:spAutoFit/>
          </a:bodyPr>
          <a:lstStyle/>
          <a:p>
            <a:r>
              <a:rPr lang="en-US" b="1" dirty="0" smtClean="0"/>
              <a:t>Galveston Seawall</a:t>
            </a:r>
            <a:endParaRPr lang="en-US" b="1"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p:cNvSpPr txBox="1">
            <a:spLocks noChangeArrowheads="1"/>
          </p:cNvSpPr>
          <p:nvPr/>
        </p:nvSpPr>
        <p:spPr bwMode="auto">
          <a:xfrm>
            <a:off x="0" y="0"/>
            <a:ext cx="9144000" cy="1066800"/>
          </a:xfrm>
          <a:prstGeom prst="rect">
            <a:avLst/>
          </a:prstGeom>
          <a:gradFill>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0"/>
          </a:gradFill>
          <a:ln w="9525">
            <a:noFill/>
            <a:miter lim="800000"/>
            <a:headEnd/>
            <a:tailEnd/>
          </a:ln>
          <a:effectLst>
            <a:outerShdw dist="35921" dir="2700000" algn="ctr" rotWithShape="0">
              <a:schemeClr val="tx1"/>
            </a:outerShdw>
          </a:effectLst>
        </p:spPr>
        <p:txBody>
          <a:bodyPr vert="horz" wrap="square" lIns="91440" tIns="45720" rIns="91440" bIns="45720" numCol="1" anchor="ctr" anchorCtr="0" compatLnSpc="1">
            <a:prstTxWarp prst="textNoShape">
              <a:avLst/>
            </a:prstTxWarp>
          </a:bodyPr>
          <a:lstStyle/>
          <a:p>
            <a:pPr lvl="0" algn="ctr">
              <a:defRPr/>
            </a:pPr>
            <a:r>
              <a:rPr lang="en-US" sz="3500" b="1" kern="0" dirty="0" smtClean="0">
                <a:effectLst>
                  <a:outerShdw blurRad="38100" dist="38100" dir="2700000" algn="tl">
                    <a:srgbClr val="000000">
                      <a:alpha val="43137"/>
                    </a:srgbClr>
                  </a:outerShdw>
                </a:effectLst>
              </a:rPr>
              <a:t>EXAMPLES OF INTEGRATED </a:t>
            </a:r>
          </a:p>
          <a:p>
            <a:pPr lvl="0" algn="ctr">
              <a:defRPr/>
            </a:pPr>
            <a:r>
              <a:rPr lang="en-US" sz="3500" b="1" kern="0" dirty="0" smtClean="0">
                <a:effectLst>
                  <a:outerShdw blurRad="38100" dist="38100" dir="2700000" algn="tl">
                    <a:srgbClr val="000000">
                      <a:alpha val="43137"/>
                    </a:srgbClr>
                  </a:outerShdw>
                </a:effectLst>
              </a:rPr>
              <a:t>LINES OF PROTECTION</a:t>
            </a:r>
            <a:endParaRPr lang="en-US" sz="3500" b="1" kern="0" dirty="0">
              <a:solidFill>
                <a:schemeClr val="bg1"/>
              </a:solidFill>
              <a:effectLst>
                <a:outerShdw blurRad="38100" dist="38100" dir="2700000" algn="tl">
                  <a:srgbClr val="000000">
                    <a:alpha val="43137"/>
                  </a:srgbClr>
                </a:outerShdw>
              </a:effectLst>
            </a:endParaRPr>
          </a:p>
        </p:txBody>
      </p:sp>
      <p:sp>
        <p:nvSpPr>
          <p:cNvPr id="9" name="TextBox 8"/>
          <p:cNvSpPr txBox="1"/>
          <p:nvPr/>
        </p:nvSpPr>
        <p:spPr>
          <a:xfrm>
            <a:off x="0" y="1066800"/>
            <a:ext cx="5715000" cy="1846659"/>
          </a:xfrm>
          <a:prstGeom prst="rect">
            <a:avLst/>
          </a:prstGeom>
          <a:noFill/>
        </p:spPr>
        <p:txBody>
          <a:bodyPr wrap="square" rtlCol="0">
            <a:spAutoFit/>
          </a:bodyPr>
          <a:lstStyle/>
          <a:p>
            <a:r>
              <a:rPr lang="en-US" sz="2800" b="1" dirty="0" smtClean="0">
                <a:latin typeface="Calibri" pitchFamily="34" charset="0"/>
                <a:cs typeface="Calibri" pitchFamily="34" charset="0"/>
              </a:rPr>
              <a:t>High surge protection</a:t>
            </a:r>
          </a:p>
          <a:p>
            <a:pPr lvl="1">
              <a:buFont typeface="Courier New" pitchFamily="49" charset="0"/>
              <a:buChar char="o"/>
            </a:pPr>
            <a:r>
              <a:rPr lang="en-US" sz="2400" dirty="0" smtClean="0">
                <a:latin typeface="Calibri" pitchFamily="34" charset="0"/>
                <a:cs typeface="Calibri" pitchFamily="34" charset="0"/>
              </a:rPr>
              <a:t> </a:t>
            </a:r>
            <a:r>
              <a:rPr lang="en-US" sz="2200" dirty="0" smtClean="0">
                <a:latin typeface="Calibri" pitchFamily="34" charset="0"/>
                <a:cs typeface="Calibri" pitchFamily="34" charset="0"/>
              </a:rPr>
              <a:t>Levees/flood walls</a:t>
            </a:r>
          </a:p>
          <a:p>
            <a:pPr lvl="1">
              <a:buFont typeface="Courier New" pitchFamily="49" charset="0"/>
              <a:buChar char="o"/>
            </a:pPr>
            <a:r>
              <a:rPr lang="en-US" sz="2200" dirty="0" smtClean="0">
                <a:latin typeface="Calibri" pitchFamily="34" charset="0"/>
                <a:cs typeface="Calibri" pitchFamily="34" charset="0"/>
              </a:rPr>
              <a:t> Block storm surge from moving inland</a:t>
            </a:r>
          </a:p>
          <a:p>
            <a:pPr lvl="1">
              <a:buFont typeface="Courier New" pitchFamily="49" charset="0"/>
              <a:buChar char="o"/>
            </a:pPr>
            <a:r>
              <a:rPr lang="en-US" sz="2200" dirty="0" smtClean="0">
                <a:latin typeface="Calibri" pitchFamily="34" charset="0"/>
                <a:cs typeface="Calibri" pitchFamily="34" charset="0"/>
              </a:rPr>
              <a:t> Protects developed areas</a:t>
            </a:r>
          </a:p>
          <a:p>
            <a:pPr>
              <a:buFont typeface="Courier New" pitchFamily="49" charset="0"/>
              <a:buChar char="o"/>
            </a:pPr>
            <a:endParaRPr lang="en-US" dirty="0">
              <a:latin typeface="Calibri" pitchFamily="34" charset="0"/>
              <a:cs typeface="Calibri" pitchFamily="34" charset="0"/>
            </a:endParaRPr>
          </a:p>
        </p:txBody>
      </p:sp>
      <p:pic>
        <p:nvPicPr>
          <p:cNvPr id="10" name="Picture 9" descr="TexasCityLevee-compressed.jpg"/>
          <p:cNvPicPr>
            <a:picLocks noChangeAspect="1"/>
          </p:cNvPicPr>
          <p:nvPr/>
        </p:nvPicPr>
        <p:blipFill>
          <a:blip r:embed="rId2" cstate="print"/>
          <a:stretch>
            <a:fillRect/>
          </a:stretch>
        </p:blipFill>
        <p:spPr>
          <a:xfrm>
            <a:off x="152400" y="2895600"/>
            <a:ext cx="5188139" cy="3825240"/>
          </a:xfrm>
          <a:prstGeom prst="rect">
            <a:avLst/>
          </a:prstGeom>
        </p:spPr>
      </p:pic>
      <p:pic>
        <p:nvPicPr>
          <p:cNvPr id="7" name="Content Placeholder 6" descr="TX City hurr levee4.JPG"/>
          <p:cNvPicPr>
            <a:picLocks noChangeAspect="1"/>
          </p:cNvPicPr>
          <p:nvPr/>
        </p:nvPicPr>
        <p:blipFill>
          <a:blip r:embed="rId3" cstate="print"/>
          <a:stretch>
            <a:fillRect/>
          </a:stretch>
        </p:blipFill>
        <p:spPr bwMode="auto">
          <a:xfrm>
            <a:off x="5785185" y="1371600"/>
            <a:ext cx="3358815" cy="4051905"/>
          </a:xfrm>
          <a:prstGeom prst="rect">
            <a:avLst/>
          </a:prstGeom>
          <a:noFill/>
          <a:ln w="9525">
            <a:noFill/>
            <a:miter lim="800000"/>
            <a:headEnd/>
            <a:tailEnd/>
          </a:ln>
          <a:effectLst/>
        </p:spPr>
      </p:pic>
      <p:sp>
        <p:nvSpPr>
          <p:cNvPr id="6" name="TextBox 5"/>
          <p:cNvSpPr txBox="1"/>
          <p:nvPr/>
        </p:nvSpPr>
        <p:spPr>
          <a:xfrm>
            <a:off x="152400" y="2895600"/>
            <a:ext cx="5181600" cy="400110"/>
          </a:xfrm>
          <a:prstGeom prst="rect">
            <a:avLst/>
          </a:prstGeom>
          <a:gradFill flip="none" rotWithShape="1">
            <a:gsLst>
              <a:gs pos="0">
                <a:srgbClr val="F8D8F9"/>
              </a:gs>
              <a:gs pos="64999">
                <a:srgbClr val="F0EBD5"/>
              </a:gs>
              <a:gs pos="100000">
                <a:srgbClr val="D1C39F"/>
              </a:gs>
            </a:gsLst>
            <a:lin ang="2700000" scaled="0"/>
            <a:tileRect/>
          </a:gradFill>
        </p:spPr>
        <p:txBody>
          <a:bodyPr wrap="square" rtlCol="0">
            <a:spAutoFit/>
          </a:bodyPr>
          <a:lstStyle/>
          <a:p>
            <a:pPr algn="ctr"/>
            <a:r>
              <a:rPr lang="en-US" sz="2000" dirty="0" smtClean="0"/>
              <a:t>Texas City Levee / Floodwall</a:t>
            </a:r>
            <a:endParaRPr lang="en-US" sz="2000" dirty="0"/>
          </a:p>
        </p:txBody>
      </p:sp>
      <p:sp>
        <p:nvSpPr>
          <p:cNvPr id="11" name="TextBox 10"/>
          <p:cNvSpPr txBox="1"/>
          <p:nvPr/>
        </p:nvSpPr>
        <p:spPr>
          <a:xfrm>
            <a:off x="5791200" y="4800600"/>
            <a:ext cx="3352800" cy="646331"/>
          </a:xfrm>
          <a:prstGeom prst="rect">
            <a:avLst/>
          </a:prstGeom>
          <a:gradFill flip="none" rotWithShape="1">
            <a:gsLst>
              <a:gs pos="0">
                <a:srgbClr val="F8D8F9"/>
              </a:gs>
              <a:gs pos="64999">
                <a:srgbClr val="F0EBD5"/>
              </a:gs>
              <a:gs pos="100000">
                <a:srgbClr val="D1C39F"/>
              </a:gs>
            </a:gsLst>
            <a:lin ang="2700000" scaled="0"/>
            <a:tileRect/>
          </a:gradFill>
        </p:spPr>
        <p:txBody>
          <a:bodyPr wrap="square" rtlCol="0">
            <a:spAutoFit/>
          </a:bodyPr>
          <a:lstStyle/>
          <a:p>
            <a:pPr algn="ctr"/>
            <a:r>
              <a:rPr lang="en-US" dirty="0" smtClean="0"/>
              <a:t>Texas City Levee </a:t>
            </a:r>
          </a:p>
          <a:p>
            <a:pPr algn="ctr"/>
            <a:r>
              <a:rPr lang="en-US" dirty="0" smtClean="0"/>
              <a:t>Hurricane Ike Aftermath</a:t>
            </a:r>
            <a:endParaRPr lang="en-US"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3" name="Rectangle 3"/>
          <p:cNvSpPr>
            <a:spLocks noGrp="1" noChangeArrowheads="1"/>
          </p:cNvSpPr>
          <p:nvPr>
            <p:ph type="body" idx="1"/>
          </p:nvPr>
        </p:nvSpPr>
        <p:spPr>
          <a:xfrm>
            <a:off x="76200" y="1447800"/>
            <a:ext cx="8915400" cy="5486400"/>
          </a:xfrm>
        </p:spPr>
        <p:txBody>
          <a:bodyPr/>
          <a:lstStyle/>
          <a:p>
            <a:pPr>
              <a:buFont typeface="Courier New" pitchFamily="49" charset="0"/>
              <a:buChar char="o"/>
            </a:pPr>
            <a:endParaRPr lang="en-US" sz="800" dirty="0">
              <a:latin typeface="Calibri" pitchFamily="34" charset="0"/>
              <a:cs typeface="Calibri" pitchFamily="34" charset="0"/>
            </a:endParaRPr>
          </a:p>
          <a:p>
            <a:pPr>
              <a:buNone/>
            </a:pPr>
            <a:r>
              <a:rPr lang="en-US" sz="2800" dirty="0" smtClean="0">
                <a:latin typeface="Calibri" pitchFamily="34" charset="0"/>
                <a:cs typeface="Calibri" pitchFamily="34" charset="0"/>
              </a:rPr>
              <a:t>*Projects providing multiple benefits are preferred</a:t>
            </a:r>
          </a:p>
          <a:p>
            <a:pPr lvl="1">
              <a:buFont typeface="Courier New" pitchFamily="49" charset="0"/>
              <a:buChar char="o"/>
            </a:pPr>
            <a:r>
              <a:rPr lang="en-US" sz="2400" dirty="0" smtClean="0">
                <a:latin typeface="Calibri" pitchFamily="34" charset="0"/>
                <a:cs typeface="Calibri" pitchFamily="34" charset="0"/>
              </a:rPr>
              <a:t>Economic and environmental</a:t>
            </a:r>
          </a:p>
          <a:p>
            <a:pPr>
              <a:buFont typeface="Courier New" pitchFamily="49" charset="0"/>
              <a:buChar char="o"/>
            </a:pPr>
            <a:endParaRPr lang="en-US" sz="2800" dirty="0" smtClean="0">
              <a:latin typeface="Calibri" pitchFamily="34" charset="0"/>
              <a:cs typeface="Calibri" pitchFamily="34" charset="0"/>
            </a:endParaRPr>
          </a:p>
          <a:p>
            <a:pPr>
              <a:buNone/>
            </a:pPr>
            <a:r>
              <a:rPr lang="en-US" sz="2800" dirty="0" smtClean="0">
                <a:latin typeface="Calibri" pitchFamily="34" charset="0"/>
                <a:cs typeface="Calibri" pitchFamily="34" charset="0"/>
              </a:rPr>
              <a:t>*Variety </a:t>
            </a:r>
            <a:r>
              <a:rPr lang="en-US" sz="2800" dirty="0">
                <a:latin typeface="Calibri" pitchFamily="34" charset="0"/>
                <a:cs typeface="Calibri" pitchFamily="34" charset="0"/>
              </a:rPr>
              <a:t>of </a:t>
            </a:r>
            <a:r>
              <a:rPr lang="en-US" sz="2800" dirty="0" smtClean="0">
                <a:latin typeface="Calibri" pitchFamily="34" charset="0"/>
                <a:cs typeface="Calibri" pitchFamily="34" charset="0"/>
              </a:rPr>
              <a:t>projects are possible</a:t>
            </a:r>
          </a:p>
          <a:p>
            <a:pPr lvl="1">
              <a:buFont typeface="Courier New" pitchFamily="49" charset="0"/>
              <a:buChar char="o"/>
            </a:pPr>
            <a:r>
              <a:rPr lang="en-US" sz="2400" dirty="0" smtClean="0">
                <a:latin typeface="Calibri" pitchFamily="34" charset="0"/>
                <a:cs typeface="Calibri" pitchFamily="34" charset="0"/>
              </a:rPr>
              <a:t>Large </a:t>
            </a:r>
            <a:r>
              <a:rPr lang="en-US" sz="2400" dirty="0">
                <a:latin typeface="Calibri" pitchFamily="34" charset="0"/>
                <a:cs typeface="Calibri" pitchFamily="34" charset="0"/>
              </a:rPr>
              <a:t>or </a:t>
            </a:r>
            <a:r>
              <a:rPr lang="en-US" sz="2400" dirty="0" smtClean="0">
                <a:latin typeface="Calibri" pitchFamily="34" charset="0"/>
                <a:cs typeface="Calibri" pitchFamily="34" charset="0"/>
              </a:rPr>
              <a:t>small</a:t>
            </a:r>
            <a:endParaRPr lang="en-US" sz="2400" dirty="0">
              <a:latin typeface="Calibri" pitchFamily="34" charset="0"/>
              <a:cs typeface="Calibri" pitchFamily="34" charset="0"/>
            </a:endParaRPr>
          </a:p>
          <a:p>
            <a:pPr>
              <a:buFont typeface="Courier New" pitchFamily="49" charset="0"/>
              <a:buChar char="o"/>
            </a:pPr>
            <a:endParaRPr lang="en-US" sz="2800" dirty="0" smtClean="0">
              <a:latin typeface="Calibri" pitchFamily="34" charset="0"/>
              <a:cs typeface="Calibri" pitchFamily="34" charset="0"/>
            </a:endParaRPr>
          </a:p>
          <a:p>
            <a:pPr>
              <a:buNone/>
            </a:pPr>
            <a:r>
              <a:rPr lang="en-US" sz="2800" dirty="0" smtClean="0">
                <a:latin typeface="Calibri" pitchFamily="34" charset="0"/>
                <a:cs typeface="Calibri" pitchFamily="34" charset="0"/>
              </a:rPr>
              <a:t>*Multiple components </a:t>
            </a:r>
            <a:r>
              <a:rPr lang="en-US" sz="2800" dirty="0">
                <a:latin typeface="Calibri" pitchFamily="34" charset="0"/>
                <a:cs typeface="Calibri" pitchFamily="34" charset="0"/>
              </a:rPr>
              <a:t>provide different levels of </a:t>
            </a:r>
            <a:r>
              <a:rPr lang="en-US" sz="2800" dirty="0" smtClean="0">
                <a:latin typeface="Calibri" pitchFamily="34" charset="0"/>
                <a:cs typeface="Calibri" pitchFamily="34" charset="0"/>
              </a:rPr>
              <a:t>protection</a:t>
            </a:r>
            <a:endParaRPr lang="en-US" sz="2800" dirty="0">
              <a:latin typeface="Calibri" pitchFamily="34" charset="0"/>
              <a:cs typeface="Calibri" pitchFamily="34" charset="0"/>
            </a:endParaRPr>
          </a:p>
        </p:txBody>
      </p:sp>
      <p:sp>
        <p:nvSpPr>
          <p:cNvPr id="4" name="Rectangle 2"/>
          <p:cNvSpPr txBox="1">
            <a:spLocks noChangeArrowheads="1"/>
          </p:cNvSpPr>
          <p:nvPr/>
        </p:nvSpPr>
        <p:spPr bwMode="auto">
          <a:xfrm>
            <a:off x="0" y="0"/>
            <a:ext cx="9144000" cy="990600"/>
          </a:xfrm>
          <a:prstGeom prst="rect">
            <a:avLst/>
          </a:prstGeom>
          <a:gradFill>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0"/>
          </a:gradFill>
          <a:ln w="9525">
            <a:noFill/>
            <a:miter lim="800000"/>
            <a:headEnd/>
            <a:tailEnd/>
          </a:ln>
          <a:effectLst>
            <a:outerShdw dist="35921" dir="2700000" algn="ctr" rotWithShape="0">
              <a:schemeClr val="tx1"/>
            </a:outerShdw>
          </a:effectLst>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4000" b="1"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j-lt"/>
                <a:ea typeface="+mj-ea"/>
                <a:cs typeface="+mj-cs"/>
              </a:rPr>
              <a:t>COMPREHENSIVE APPROACH</a:t>
            </a:r>
            <a:endParaRPr kumimoji="0" lang="en-US" sz="4000" b="1" i="0" u="none" strike="noStrike" kern="0" cap="none" spc="0" normalizeH="0" baseline="0" noProof="0" dirty="0">
              <a:ln>
                <a:noFill/>
              </a:ln>
              <a:solidFill>
                <a:schemeClr val="tx1"/>
              </a:solidFill>
              <a:effectLst>
                <a:outerShdw blurRad="38100" dist="38100" dir="2700000" algn="tl">
                  <a:srgbClr val="000000">
                    <a:alpha val="43137"/>
                  </a:srgbClr>
                </a:outerShdw>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4"/>
          <p:cNvSpPr>
            <a:spLocks noChangeArrowheads="1"/>
          </p:cNvSpPr>
          <p:nvPr/>
        </p:nvSpPr>
        <p:spPr bwMode="auto">
          <a:xfrm>
            <a:off x="0" y="0"/>
            <a:ext cx="9144000" cy="865188"/>
          </a:xfrm>
          <a:prstGeom prst="rect">
            <a:avLst/>
          </a:prstGeom>
          <a:noFill/>
          <a:ln w="9525">
            <a:noFill/>
            <a:miter lim="800000"/>
            <a:headEnd/>
            <a:tailEnd/>
          </a:ln>
        </p:spPr>
        <p:txBody>
          <a:bodyPr lIns="91432" tIns="45716" rIns="91432" bIns="45716" anchor="ctr"/>
          <a:lstStyle/>
          <a:p>
            <a:pPr algn="ctr"/>
            <a:r>
              <a:rPr lang="en-US" sz="3400" b="1" dirty="0" smtClean="0">
                <a:solidFill>
                  <a:srgbClr val="000000"/>
                </a:solidFill>
                <a:effectLst>
                  <a:outerShdw blurRad="38100" dist="38100" dir="2700000" algn="tl">
                    <a:srgbClr val="000000">
                      <a:alpha val="43137"/>
                    </a:srgbClr>
                  </a:outerShdw>
                </a:effectLst>
              </a:rPr>
              <a:t>Galveston District Facts</a:t>
            </a:r>
            <a:endParaRPr lang="en-US" sz="3400" b="1" dirty="0">
              <a:solidFill>
                <a:srgbClr val="000000"/>
              </a:solidFill>
              <a:effectLst>
                <a:outerShdw blurRad="38100" dist="38100" dir="2700000" algn="tl">
                  <a:srgbClr val="000000">
                    <a:alpha val="43137"/>
                  </a:srgbClr>
                </a:outerShdw>
              </a:effectLst>
            </a:endParaRPr>
          </a:p>
        </p:txBody>
      </p:sp>
      <p:pic>
        <p:nvPicPr>
          <p:cNvPr id="4099" name="Picture 5" descr="All-SWG-projects"/>
          <p:cNvPicPr>
            <a:picLocks noChangeAspect="1" noChangeArrowheads="1"/>
          </p:cNvPicPr>
          <p:nvPr/>
        </p:nvPicPr>
        <p:blipFill>
          <a:blip r:embed="rId3" cstate="print"/>
          <a:srcRect t="4909"/>
          <a:stretch>
            <a:fillRect/>
          </a:stretch>
        </p:blipFill>
        <p:spPr bwMode="auto">
          <a:xfrm>
            <a:off x="152400" y="1066800"/>
            <a:ext cx="3668713" cy="2984500"/>
          </a:xfrm>
          <a:prstGeom prst="rect">
            <a:avLst/>
          </a:prstGeom>
          <a:ln w="3175" cap="sq">
            <a:solidFill>
              <a:srgbClr val="000000"/>
            </a:solidFill>
            <a:prstDash val="solid"/>
            <a:miter lim="800000"/>
          </a:ln>
          <a:effectLst>
            <a:outerShdw blurRad="50800" dist="38100" dir="2700000" algn="tl" rotWithShape="0">
              <a:srgbClr val="000000">
                <a:alpha val="43000"/>
              </a:srgbClr>
            </a:outerShdw>
          </a:effectLst>
        </p:spPr>
      </p:pic>
      <p:sp>
        <p:nvSpPr>
          <p:cNvPr id="4100" name="Text Box 7"/>
          <p:cNvSpPr txBox="1">
            <a:spLocks noChangeArrowheads="1"/>
          </p:cNvSpPr>
          <p:nvPr/>
        </p:nvSpPr>
        <p:spPr bwMode="auto">
          <a:xfrm>
            <a:off x="3962400" y="1066800"/>
            <a:ext cx="5029200" cy="5262971"/>
          </a:xfrm>
          <a:prstGeom prst="rect">
            <a:avLst/>
          </a:prstGeom>
          <a:noFill/>
          <a:ln w="9525">
            <a:noFill/>
            <a:miter lim="800000"/>
            <a:headEnd/>
            <a:tailEnd/>
          </a:ln>
        </p:spPr>
        <p:txBody>
          <a:bodyPr wrap="square" lIns="91432" tIns="45716" rIns="91432" bIns="45716">
            <a:spAutoFit/>
          </a:bodyPr>
          <a:lstStyle/>
          <a:p>
            <a:pPr marL="225425" indent="-225425">
              <a:spcBef>
                <a:spcPct val="50000"/>
              </a:spcBef>
              <a:buFont typeface="Courier New" pitchFamily="49" charset="0"/>
              <a:buChar char="o"/>
            </a:pPr>
            <a:r>
              <a:rPr lang="en-US" sz="2100" dirty="0" smtClean="0">
                <a:latin typeface="Calibri" pitchFamily="34" charset="0"/>
                <a:cs typeface="Calibri" pitchFamily="34" charset="0"/>
              </a:rPr>
              <a:t>Texas Ports and Waterways moved 575M </a:t>
            </a:r>
          </a:p>
          <a:p>
            <a:pPr marL="225425" indent="-225425">
              <a:spcBef>
                <a:spcPct val="50000"/>
              </a:spcBef>
              <a:buFont typeface="Courier New" pitchFamily="49" charset="0"/>
              <a:buChar char="o"/>
            </a:pPr>
            <a:r>
              <a:rPr lang="en-US" sz="2100" dirty="0" smtClean="0">
                <a:latin typeface="Calibri" pitchFamily="34" charset="0"/>
                <a:cs typeface="Calibri" pitchFamily="34" charset="0"/>
              </a:rPr>
              <a:t>50,000 square mile </a:t>
            </a:r>
            <a:r>
              <a:rPr lang="en-US" sz="2100" dirty="0">
                <a:latin typeface="Calibri" pitchFamily="34" charset="0"/>
                <a:cs typeface="Calibri" pitchFamily="34" charset="0"/>
              </a:rPr>
              <a:t>district boundary</a:t>
            </a:r>
          </a:p>
          <a:p>
            <a:pPr marL="225425" indent="-225425">
              <a:spcBef>
                <a:spcPct val="50000"/>
              </a:spcBef>
              <a:buFont typeface="Courier New" pitchFamily="49" charset="0"/>
              <a:buChar char="o"/>
            </a:pPr>
            <a:r>
              <a:rPr lang="en-US" sz="2100" dirty="0">
                <a:latin typeface="Calibri" pitchFamily="34" charset="0"/>
                <a:cs typeface="Calibri" pitchFamily="34" charset="0"/>
              </a:rPr>
              <a:t>460 miles of coastline</a:t>
            </a:r>
          </a:p>
          <a:p>
            <a:pPr marL="225425" indent="-225425">
              <a:spcBef>
                <a:spcPct val="50000"/>
              </a:spcBef>
              <a:buFont typeface="Courier New" pitchFamily="49" charset="0"/>
              <a:buChar char="o"/>
            </a:pPr>
            <a:r>
              <a:rPr lang="en-US" sz="2100" dirty="0">
                <a:latin typeface="Calibri" pitchFamily="34" charset="0"/>
                <a:cs typeface="Calibri" pitchFamily="34" charset="0"/>
              </a:rPr>
              <a:t>48 Texas </a:t>
            </a:r>
            <a:r>
              <a:rPr lang="en-US" sz="2100" dirty="0" smtClean="0">
                <a:latin typeface="Calibri" pitchFamily="34" charset="0"/>
                <a:cs typeface="Calibri" pitchFamily="34" charset="0"/>
              </a:rPr>
              <a:t>counties</a:t>
            </a:r>
            <a:endParaRPr lang="en-US" sz="2100" dirty="0">
              <a:latin typeface="Calibri" pitchFamily="34" charset="0"/>
              <a:cs typeface="Calibri" pitchFamily="34" charset="0"/>
            </a:endParaRPr>
          </a:p>
          <a:p>
            <a:pPr marL="225425" indent="-225425">
              <a:spcBef>
                <a:spcPct val="50000"/>
              </a:spcBef>
              <a:buFont typeface="Courier New" pitchFamily="49" charset="0"/>
              <a:buChar char="o"/>
            </a:pPr>
            <a:r>
              <a:rPr lang="en-US" sz="2100" dirty="0">
                <a:latin typeface="Calibri" pitchFamily="34" charset="0"/>
                <a:cs typeface="Calibri" pitchFamily="34" charset="0"/>
              </a:rPr>
              <a:t>18 </a:t>
            </a:r>
            <a:r>
              <a:rPr lang="en-US" sz="2100" dirty="0" smtClean="0">
                <a:latin typeface="Calibri" pitchFamily="34" charset="0"/>
                <a:cs typeface="Calibri" pitchFamily="34" charset="0"/>
              </a:rPr>
              <a:t>counties </a:t>
            </a:r>
            <a:r>
              <a:rPr lang="en-US" sz="2100" dirty="0">
                <a:latin typeface="Calibri" pitchFamily="34" charset="0"/>
                <a:cs typeface="Calibri" pitchFamily="34" charset="0"/>
              </a:rPr>
              <a:t>– Coastal Bay Estuaries</a:t>
            </a:r>
          </a:p>
          <a:p>
            <a:pPr marL="225425" indent="-225425">
              <a:spcBef>
                <a:spcPct val="50000"/>
              </a:spcBef>
              <a:buFont typeface="Courier New" pitchFamily="49" charset="0"/>
              <a:buChar char="o"/>
            </a:pPr>
            <a:r>
              <a:rPr lang="en-US" sz="2100" dirty="0">
                <a:latin typeface="Calibri" pitchFamily="34" charset="0"/>
                <a:cs typeface="Calibri" pitchFamily="34" charset="0"/>
              </a:rPr>
              <a:t>2 Louisiana parishes</a:t>
            </a:r>
          </a:p>
          <a:p>
            <a:pPr marL="225425" indent="-225425">
              <a:spcBef>
                <a:spcPct val="50000"/>
              </a:spcBef>
              <a:buFont typeface="Courier New" pitchFamily="49" charset="0"/>
              <a:buChar char="o"/>
            </a:pPr>
            <a:r>
              <a:rPr lang="en-US" sz="2100" dirty="0">
                <a:latin typeface="Calibri" pitchFamily="34" charset="0"/>
                <a:cs typeface="Calibri" pitchFamily="34" charset="0"/>
              </a:rPr>
              <a:t>346 full time employees</a:t>
            </a:r>
          </a:p>
          <a:p>
            <a:pPr marL="225425" indent="-225425">
              <a:spcBef>
                <a:spcPct val="50000"/>
              </a:spcBef>
              <a:buFont typeface="Courier New" pitchFamily="49" charset="0"/>
              <a:buChar char="o"/>
            </a:pPr>
            <a:r>
              <a:rPr lang="en-US" sz="2100" dirty="0">
                <a:latin typeface="Calibri" pitchFamily="34" charset="0"/>
                <a:cs typeface="Calibri" pitchFamily="34" charset="0"/>
              </a:rPr>
              <a:t>760 miles shallow draft</a:t>
            </a:r>
          </a:p>
          <a:p>
            <a:pPr marL="225425" indent="-225425">
              <a:spcBef>
                <a:spcPct val="50000"/>
              </a:spcBef>
              <a:buFont typeface="Courier New" pitchFamily="49" charset="0"/>
              <a:buChar char="o"/>
            </a:pPr>
            <a:r>
              <a:rPr lang="en-US" sz="2100" dirty="0">
                <a:latin typeface="Calibri" pitchFamily="34" charset="0"/>
                <a:cs typeface="Calibri" pitchFamily="34" charset="0"/>
              </a:rPr>
              <a:t>240 miles deep draft</a:t>
            </a:r>
          </a:p>
          <a:p>
            <a:pPr marL="225425" indent="-225425">
              <a:spcBef>
                <a:spcPct val="50000"/>
              </a:spcBef>
              <a:buFont typeface="Courier New" pitchFamily="49" charset="0"/>
              <a:buChar char="o"/>
            </a:pPr>
            <a:r>
              <a:rPr lang="en-US" sz="2100" dirty="0">
                <a:latin typeface="Calibri" pitchFamily="34" charset="0"/>
                <a:cs typeface="Calibri" pitchFamily="34" charset="0"/>
              </a:rPr>
              <a:t>13 shallow draft ports</a:t>
            </a:r>
          </a:p>
          <a:p>
            <a:pPr marL="225425" indent="-225425">
              <a:spcBef>
                <a:spcPct val="50000"/>
              </a:spcBef>
              <a:buFont typeface="Courier New" pitchFamily="49" charset="0"/>
              <a:buChar char="o"/>
            </a:pPr>
            <a:r>
              <a:rPr lang="en-US" sz="2100" dirty="0">
                <a:latin typeface="Calibri" pitchFamily="34" charset="0"/>
                <a:cs typeface="Calibri" pitchFamily="34" charset="0"/>
              </a:rPr>
              <a:t>15 deep draft </a:t>
            </a:r>
            <a:r>
              <a:rPr lang="en-US" sz="2100" dirty="0" smtClean="0">
                <a:latin typeface="Calibri" pitchFamily="34" charset="0"/>
                <a:cs typeface="Calibri" pitchFamily="34" charset="0"/>
              </a:rPr>
              <a:t>ports</a:t>
            </a:r>
            <a:endParaRPr lang="en-US" sz="2100" dirty="0">
              <a:latin typeface="Calibri" pitchFamily="34" charset="0"/>
              <a:cs typeface="Calibri" pitchFamily="34" charset="0"/>
            </a:endParaRPr>
          </a:p>
        </p:txBody>
      </p:sp>
      <p:pic>
        <p:nvPicPr>
          <p:cNvPr id="4101" name="Picture 8"/>
          <p:cNvPicPr>
            <a:picLocks noChangeAspect="1" noChangeArrowheads="1"/>
          </p:cNvPicPr>
          <p:nvPr/>
        </p:nvPicPr>
        <p:blipFill>
          <a:blip r:embed="rId4" cstate="print"/>
          <a:srcRect t="15675"/>
          <a:stretch>
            <a:fillRect/>
          </a:stretch>
        </p:blipFill>
        <p:spPr bwMode="auto">
          <a:xfrm>
            <a:off x="153988" y="4198938"/>
            <a:ext cx="3676650" cy="2049462"/>
          </a:xfrm>
          <a:prstGeom prst="rect">
            <a:avLst/>
          </a:prstGeom>
          <a:ln w="3175" cap="sq">
            <a:solidFill>
              <a:srgbClr val="000000"/>
            </a:solidFill>
            <a:prstDash val="solid"/>
            <a:miter lim="800000"/>
          </a:ln>
          <a:effectLst>
            <a:outerShdw blurRad="50800" dist="38100" dir="2700000" algn="tl" rotWithShape="0">
              <a:srgbClr val="000000">
                <a:alpha val="43000"/>
              </a:srgbClr>
            </a:outerShdw>
          </a:effectLst>
        </p:spPr>
      </p:pic>
      <p:sp>
        <p:nvSpPr>
          <p:cNvPr id="4102" name="TextBox 5"/>
          <p:cNvSpPr txBox="1">
            <a:spLocks noChangeArrowheads="1"/>
          </p:cNvSpPr>
          <p:nvPr/>
        </p:nvSpPr>
        <p:spPr bwMode="auto">
          <a:xfrm>
            <a:off x="1422400" y="3006725"/>
            <a:ext cx="2366963" cy="369888"/>
          </a:xfrm>
          <a:prstGeom prst="rect">
            <a:avLst/>
          </a:prstGeom>
          <a:noFill/>
          <a:ln w="9525">
            <a:noFill/>
            <a:miter lim="800000"/>
            <a:headEnd/>
            <a:tailEnd/>
          </a:ln>
        </p:spPr>
        <p:txBody>
          <a:bodyPr lIns="91432" tIns="45716" rIns="91432" bIns="45716">
            <a:spAutoFit/>
          </a:bodyPr>
          <a:lstStyle/>
          <a:p>
            <a:r>
              <a:rPr lang="en-US" b="1" dirty="0">
                <a:solidFill>
                  <a:schemeClr val="bg1"/>
                </a:solidFill>
              </a:rPr>
              <a:t>Texas Gulf System</a:t>
            </a:r>
          </a:p>
        </p:txBody>
      </p:sp>
      <p:sp>
        <p:nvSpPr>
          <p:cNvPr id="7" name="Rectangle 2"/>
          <p:cNvSpPr txBox="1">
            <a:spLocks noChangeArrowheads="1"/>
          </p:cNvSpPr>
          <p:nvPr/>
        </p:nvSpPr>
        <p:spPr bwMode="auto">
          <a:xfrm>
            <a:off x="0" y="0"/>
            <a:ext cx="9144000" cy="990600"/>
          </a:xfrm>
          <a:prstGeom prst="rect">
            <a:avLst/>
          </a:prstGeom>
          <a:gradFill>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0"/>
          </a:gradFill>
          <a:ln w="9525">
            <a:noFill/>
            <a:miter lim="800000"/>
            <a:headEnd/>
            <a:tailEnd/>
          </a:ln>
          <a:effectLst>
            <a:outerShdw dist="35921" dir="2700000" algn="ctr" rotWithShape="0">
              <a:schemeClr val="tx1"/>
            </a:outerShdw>
          </a:effectLst>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4000" b="1"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j-lt"/>
                <a:ea typeface="+mj-ea"/>
                <a:cs typeface="+mj-cs"/>
              </a:rPr>
              <a:t>DISTRICT</a:t>
            </a:r>
            <a:r>
              <a:rPr kumimoji="0" lang="en-US" sz="4000" b="1" i="0" u="none" strike="noStrike" kern="0" cap="none" spc="0" normalizeH="0" noProof="0" dirty="0" smtClean="0">
                <a:ln>
                  <a:noFill/>
                </a:ln>
                <a:solidFill>
                  <a:schemeClr val="tx1"/>
                </a:solidFill>
                <a:effectLst>
                  <a:outerShdw blurRad="38100" dist="38100" dir="2700000" algn="tl">
                    <a:srgbClr val="000000">
                      <a:alpha val="43137"/>
                    </a:srgbClr>
                  </a:outerShdw>
                </a:effectLst>
                <a:uLnTx/>
                <a:uFillTx/>
                <a:latin typeface="+mj-lt"/>
                <a:ea typeface="+mj-ea"/>
                <a:cs typeface="+mj-cs"/>
              </a:rPr>
              <a:t> FACTS</a:t>
            </a:r>
            <a:endParaRPr kumimoji="0" lang="en-US" sz="4000" b="1" i="0" u="none" strike="noStrike" kern="0" cap="none" spc="0" normalizeH="0" baseline="0" noProof="0" dirty="0">
              <a:ln>
                <a:noFill/>
              </a:ln>
              <a:solidFill>
                <a:schemeClr val="tx1"/>
              </a:solidFill>
              <a:effectLst>
                <a:outerShdw blurRad="38100" dist="38100" dir="2700000" algn="tl">
                  <a:srgbClr val="000000">
                    <a:alpha val="43137"/>
                  </a:srgbClr>
                </a:outerShdw>
              </a:effectLst>
              <a:uLnTx/>
              <a:uFillTx/>
              <a:latin typeface="+mj-lt"/>
              <a:ea typeface="+mj-ea"/>
              <a:cs typeface="+mj-cs"/>
            </a:endParaRPr>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9" name="Rectangle 7"/>
          <p:cNvSpPr>
            <a:spLocks noGrp="1" noChangeArrowheads="1"/>
          </p:cNvSpPr>
          <p:nvPr>
            <p:ph type="title"/>
          </p:nvPr>
        </p:nvSpPr>
        <p:spPr>
          <a:xfrm>
            <a:off x="0" y="0"/>
            <a:ext cx="9144000" cy="838200"/>
          </a:xfrm>
          <a:gradFill>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0"/>
          </a:gradFill>
          <a:ln/>
          <a:effectLst>
            <a:outerShdw dist="35921" dir="2700000" algn="ctr" rotWithShape="0">
              <a:schemeClr val="tx1"/>
            </a:outerShdw>
          </a:effectLst>
        </p:spPr>
        <p:txBody>
          <a:bodyPr/>
          <a:lstStyle/>
          <a:p>
            <a:r>
              <a:rPr lang="en-US" sz="3200" b="1" dirty="0" smtClean="0">
                <a:solidFill>
                  <a:schemeClr val="tx1"/>
                </a:solidFill>
                <a:effectLst>
                  <a:outerShdw blurRad="38100" dist="38100" dir="2700000" algn="tl">
                    <a:srgbClr val="000000">
                      <a:alpha val="43137"/>
                    </a:srgbClr>
                  </a:outerShdw>
                </a:effectLst>
              </a:rPr>
              <a:t>PROJECT TIMELINE AND METHODOLOGY</a:t>
            </a:r>
            <a:endParaRPr lang="en-US" sz="3200" b="1" dirty="0">
              <a:solidFill>
                <a:schemeClr val="tx1"/>
              </a:solidFill>
              <a:effectLst>
                <a:outerShdw blurRad="38100" dist="38100" dir="2700000" algn="tl">
                  <a:srgbClr val="000000">
                    <a:alpha val="43137"/>
                  </a:srgbClr>
                </a:outerShdw>
              </a:effectLst>
            </a:endParaRPr>
          </a:p>
        </p:txBody>
      </p:sp>
      <p:sp>
        <p:nvSpPr>
          <p:cNvPr id="7" name="TextBox 6"/>
          <p:cNvSpPr txBox="1"/>
          <p:nvPr/>
        </p:nvSpPr>
        <p:spPr>
          <a:xfrm>
            <a:off x="76200" y="914400"/>
            <a:ext cx="9067800" cy="5937010"/>
          </a:xfrm>
          <a:prstGeom prst="rect">
            <a:avLst/>
          </a:prstGeom>
          <a:noFill/>
        </p:spPr>
        <p:txBody>
          <a:bodyPr wrap="square" rtlCol="0">
            <a:spAutoFit/>
          </a:bodyPr>
          <a:lstStyle/>
          <a:p>
            <a:pPr>
              <a:lnSpc>
                <a:spcPct val="80000"/>
              </a:lnSpc>
            </a:pPr>
            <a:r>
              <a:rPr lang="en-US" sz="2300" b="1" dirty="0" smtClean="0">
                <a:latin typeface="Calibri" pitchFamily="34" charset="0"/>
                <a:cs typeface="Calibri" pitchFamily="34" charset="0"/>
              </a:rPr>
              <a:t>Re-scoping Effort  (6 months)</a:t>
            </a:r>
          </a:p>
          <a:p>
            <a:pPr>
              <a:lnSpc>
                <a:spcPct val="80000"/>
              </a:lnSpc>
              <a:buFont typeface="Courier New" pitchFamily="49" charset="0"/>
              <a:buChar char="o"/>
            </a:pPr>
            <a:endParaRPr lang="en-US" sz="1600" dirty="0" smtClean="0">
              <a:latin typeface="Calibri" pitchFamily="34" charset="0"/>
              <a:cs typeface="Calibri" pitchFamily="34" charset="0"/>
            </a:endParaRPr>
          </a:p>
          <a:p>
            <a:pPr lvl="1">
              <a:lnSpc>
                <a:spcPct val="80000"/>
              </a:lnSpc>
              <a:buFont typeface="Courier New" pitchFamily="49" charset="0"/>
              <a:buChar char="o"/>
            </a:pPr>
            <a:r>
              <a:rPr lang="en-US" sz="1600" dirty="0" smtClean="0">
                <a:latin typeface="Calibri" pitchFamily="34" charset="0"/>
                <a:cs typeface="Calibri" pitchFamily="34" charset="0"/>
              </a:rPr>
              <a:t> Conduct multiple workshops and gather information from:</a:t>
            </a:r>
          </a:p>
          <a:p>
            <a:pPr lvl="2">
              <a:lnSpc>
                <a:spcPct val="80000"/>
              </a:lnSpc>
              <a:buFont typeface="Courier New" pitchFamily="49" charset="0"/>
              <a:buChar char="o"/>
            </a:pPr>
            <a:r>
              <a:rPr lang="en-US" sz="1600" dirty="0" smtClean="0">
                <a:latin typeface="Calibri" pitchFamily="34" charset="0"/>
                <a:cs typeface="Calibri" pitchFamily="34" charset="0"/>
              </a:rPr>
              <a:t> General public, towns, communities, public officials and industry stakeholders</a:t>
            </a:r>
          </a:p>
          <a:p>
            <a:pPr lvl="1">
              <a:lnSpc>
                <a:spcPct val="80000"/>
              </a:lnSpc>
            </a:pPr>
            <a:endParaRPr lang="en-US" sz="1600" dirty="0" smtClean="0">
              <a:latin typeface="Calibri" pitchFamily="34" charset="0"/>
              <a:cs typeface="Calibri" pitchFamily="34" charset="0"/>
            </a:endParaRPr>
          </a:p>
          <a:p>
            <a:pPr lvl="1">
              <a:lnSpc>
                <a:spcPct val="80000"/>
              </a:lnSpc>
              <a:buFont typeface="Courier New" pitchFamily="49" charset="0"/>
              <a:buChar char="o"/>
            </a:pPr>
            <a:r>
              <a:rPr lang="en-US" sz="1600" dirty="0" smtClean="0">
                <a:latin typeface="Calibri" pitchFamily="34" charset="0"/>
                <a:cs typeface="Calibri" pitchFamily="34" charset="0"/>
              </a:rPr>
              <a:t> Meet with federal, state and local stakeholders:</a:t>
            </a:r>
          </a:p>
          <a:p>
            <a:pPr lvl="2">
              <a:lnSpc>
                <a:spcPct val="80000"/>
              </a:lnSpc>
              <a:buFont typeface="Courier New" pitchFamily="49" charset="0"/>
              <a:buChar char="o"/>
            </a:pPr>
            <a:r>
              <a:rPr lang="en-US" sz="1600" dirty="0" smtClean="0">
                <a:latin typeface="Calibri" pitchFamily="34" charset="0"/>
                <a:cs typeface="Calibri" pitchFamily="34" charset="0"/>
              </a:rPr>
              <a:t> Environmental resource agencies, local, county officials, universities and research institutions</a:t>
            </a:r>
          </a:p>
          <a:p>
            <a:pPr lvl="1">
              <a:lnSpc>
                <a:spcPct val="80000"/>
              </a:lnSpc>
              <a:buFont typeface="Courier New" pitchFamily="49" charset="0"/>
              <a:buChar char="o"/>
            </a:pPr>
            <a:endParaRPr lang="en-US" sz="1600" dirty="0" smtClean="0">
              <a:latin typeface="Calibri" pitchFamily="34" charset="0"/>
              <a:cs typeface="Calibri" pitchFamily="34" charset="0"/>
            </a:endParaRPr>
          </a:p>
          <a:p>
            <a:pPr lvl="1">
              <a:lnSpc>
                <a:spcPct val="80000"/>
              </a:lnSpc>
              <a:buFont typeface="Courier New" pitchFamily="49" charset="0"/>
              <a:buChar char="o"/>
            </a:pPr>
            <a:r>
              <a:rPr lang="en-US" sz="1600" dirty="0" smtClean="0">
                <a:latin typeface="Calibri" pitchFamily="34" charset="0"/>
                <a:cs typeface="Calibri" pitchFamily="34" charset="0"/>
              </a:rPr>
              <a:t> Develop Project Management Plan</a:t>
            </a:r>
          </a:p>
          <a:p>
            <a:pPr lvl="1">
              <a:lnSpc>
                <a:spcPct val="80000"/>
              </a:lnSpc>
              <a:buFont typeface="Courier New" pitchFamily="49" charset="0"/>
              <a:buChar char="o"/>
            </a:pPr>
            <a:endParaRPr lang="en-US" sz="1600" dirty="0" smtClean="0">
              <a:latin typeface="Calibri" pitchFamily="34" charset="0"/>
              <a:cs typeface="Calibri" pitchFamily="34" charset="0"/>
            </a:endParaRPr>
          </a:p>
          <a:p>
            <a:pPr lvl="1">
              <a:lnSpc>
                <a:spcPct val="80000"/>
              </a:lnSpc>
              <a:buFont typeface="Courier New" pitchFamily="49" charset="0"/>
              <a:buChar char="o"/>
            </a:pPr>
            <a:r>
              <a:rPr lang="en-US" sz="1600" dirty="0" smtClean="0">
                <a:latin typeface="Calibri" pitchFamily="34" charset="0"/>
                <a:cs typeface="Calibri" pitchFamily="34" charset="0"/>
              </a:rPr>
              <a:t> Execute Feasibility Cost Sharing Agreement with Texas GLO</a:t>
            </a:r>
          </a:p>
          <a:p>
            <a:pPr lvl="1">
              <a:lnSpc>
                <a:spcPct val="80000"/>
              </a:lnSpc>
              <a:buFont typeface="Courier New" pitchFamily="49" charset="0"/>
              <a:buChar char="o"/>
            </a:pPr>
            <a:endParaRPr lang="en-US" sz="1600" dirty="0" smtClean="0">
              <a:latin typeface="Calibri" pitchFamily="34" charset="0"/>
              <a:cs typeface="Calibri" pitchFamily="34" charset="0"/>
            </a:endParaRPr>
          </a:p>
          <a:p>
            <a:pPr>
              <a:lnSpc>
                <a:spcPct val="80000"/>
              </a:lnSpc>
            </a:pPr>
            <a:r>
              <a:rPr lang="en-US" sz="2300" b="1" dirty="0" smtClean="0">
                <a:latin typeface="Calibri" pitchFamily="34" charset="0"/>
                <a:cs typeface="Calibri" pitchFamily="34" charset="0"/>
              </a:rPr>
              <a:t>Feasibility Report (36 months)</a:t>
            </a:r>
          </a:p>
          <a:p>
            <a:pPr>
              <a:lnSpc>
                <a:spcPct val="80000"/>
              </a:lnSpc>
              <a:buFont typeface="Courier New" pitchFamily="49" charset="0"/>
              <a:buChar char="o"/>
            </a:pPr>
            <a:endParaRPr lang="en-US" sz="1600" dirty="0" smtClean="0">
              <a:latin typeface="Calibri" pitchFamily="34" charset="0"/>
              <a:cs typeface="Calibri" pitchFamily="34" charset="0"/>
            </a:endParaRPr>
          </a:p>
          <a:p>
            <a:pPr lvl="1">
              <a:lnSpc>
                <a:spcPct val="80000"/>
              </a:lnSpc>
              <a:buFont typeface="Courier New" pitchFamily="49" charset="0"/>
              <a:buChar char="o"/>
            </a:pPr>
            <a:r>
              <a:rPr lang="en-US" sz="1600" dirty="0" smtClean="0">
                <a:latin typeface="Calibri" pitchFamily="34" charset="0"/>
                <a:cs typeface="Calibri" pitchFamily="34" charset="0"/>
              </a:rPr>
              <a:t> Recommend projects for near-term construction</a:t>
            </a:r>
          </a:p>
          <a:p>
            <a:pPr lvl="1">
              <a:lnSpc>
                <a:spcPct val="80000"/>
              </a:lnSpc>
              <a:buFont typeface="Courier New" pitchFamily="49" charset="0"/>
              <a:buChar char="o"/>
            </a:pPr>
            <a:endParaRPr lang="en-US" sz="1600" dirty="0" smtClean="0">
              <a:latin typeface="Calibri" pitchFamily="34" charset="0"/>
              <a:cs typeface="Calibri" pitchFamily="34" charset="0"/>
            </a:endParaRPr>
          </a:p>
          <a:p>
            <a:pPr lvl="1">
              <a:lnSpc>
                <a:spcPct val="80000"/>
              </a:lnSpc>
              <a:buFont typeface="Courier New" pitchFamily="49" charset="0"/>
              <a:buChar char="o"/>
            </a:pPr>
            <a:r>
              <a:rPr lang="en-US" sz="1600" dirty="0" smtClean="0">
                <a:latin typeface="Calibri" pitchFamily="34" charset="0"/>
                <a:cs typeface="Calibri" pitchFamily="34" charset="0"/>
              </a:rPr>
              <a:t> Identify components of comprehensive surge risk reduction plan for future feasibility studies</a:t>
            </a:r>
          </a:p>
          <a:p>
            <a:pPr lvl="1">
              <a:lnSpc>
                <a:spcPct val="80000"/>
              </a:lnSpc>
              <a:buFont typeface="Courier New" pitchFamily="49" charset="0"/>
              <a:buChar char="o"/>
            </a:pPr>
            <a:endParaRPr lang="en-US" sz="1600" dirty="0" smtClean="0">
              <a:latin typeface="Calibri" pitchFamily="34" charset="0"/>
              <a:cs typeface="Calibri" pitchFamily="34" charset="0"/>
            </a:endParaRPr>
          </a:p>
          <a:p>
            <a:r>
              <a:rPr lang="en-US" sz="2300" b="1" dirty="0" smtClean="0">
                <a:latin typeface="Calibri" pitchFamily="34" charset="0"/>
                <a:cs typeface="Calibri" pitchFamily="34" charset="0"/>
              </a:rPr>
              <a:t>Upon study completion, seek Congressional authorization for:</a:t>
            </a:r>
          </a:p>
          <a:p>
            <a:pPr>
              <a:buFont typeface="Courier New" pitchFamily="49" charset="0"/>
              <a:buChar char="o"/>
            </a:pPr>
            <a:endParaRPr lang="en-US" sz="1600" dirty="0" smtClean="0">
              <a:latin typeface="Calibri" pitchFamily="34" charset="0"/>
              <a:cs typeface="Calibri" pitchFamily="34" charset="0"/>
            </a:endParaRPr>
          </a:p>
          <a:p>
            <a:pPr lvl="1">
              <a:buFont typeface="Courier New" pitchFamily="49" charset="0"/>
              <a:buChar char="o"/>
            </a:pPr>
            <a:r>
              <a:rPr lang="en-US" sz="1600" dirty="0" smtClean="0">
                <a:latin typeface="Calibri" pitchFamily="34" charset="0"/>
                <a:cs typeface="Calibri" pitchFamily="34" charset="0"/>
              </a:rPr>
              <a:t> Construction of near-term projects</a:t>
            </a:r>
          </a:p>
          <a:p>
            <a:pPr lvl="1">
              <a:buFont typeface="Courier New" pitchFamily="49" charset="0"/>
              <a:buChar char="o"/>
            </a:pPr>
            <a:endParaRPr lang="en-US" sz="1600" dirty="0" smtClean="0">
              <a:latin typeface="Calibri" pitchFamily="34" charset="0"/>
              <a:cs typeface="Calibri" pitchFamily="34" charset="0"/>
            </a:endParaRPr>
          </a:p>
          <a:p>
            <a:pPr lvl="1">
              <a:buFont typeface="Courier New" pitchFamily="49" charset="0"/>
              <a:buChar char="o"/>
            </a:pPr>
            <a:r>
              <a:rPr lang="en-US" sz="1600" dirty="0" smtClean="0">
                <a:latin typeface="Calibri" pitchFamily="34" charset="0"/>
                <a:cs typeface="Calibri" pitchFamily="34" charset="0"/>
              </a:rPr>
              <a:t> Additional studies for comprehensive plan </a:t>
            </a:r>
          </a:p>
          <a:p>
            <a:pPr lvl="1">
              <a:lnSpc>
                <a:spcPct val="80000"/>
              </a:lnSpc>
              <a:buFont typeface="Courier New" pitchFamily="49" charset="0"/>
              <a:buChar char="o"/>
            </a:pPr>
            <a:endParaRPr lang="en-US" sz="2400" dirty="0" smtClean="0">
              <a:latin typeface="Calibri" pitchFamily="34" charset="0"/>
              <a:cs typeface="Calibri" pitchFamily="34" charset="0"/>
            </a:endParaRPr>
          </a:p>
          <a:p>
            <a:pPr lvl="1">
              <a:lnSpc>
                <a:spcPct val="80000"/>
              </a:lnSpc>
              <a:buFont typeface="Courier New" pitchFamily="49" charset="0"/>
              <a:buChar char="o"/>
            </a:pPr>
            <a:endParaRPr lang="en-US" sz="2400" dirty="0">
              <a:latin typeface="Calibri" pitchFamily="34" charset="0"/>
              <a:cs typeface="Calibri" pitchFamily="34" charset="0"/>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2"/>
          <p:cNvSpPr>
            <a:spLocks noGrp="1" noChangeArrowheads="1"/>
          </p:cNvSpPr>
          <p:nvPr>
            <p:ph type="title"/>
          </p:nvPr>
        </p:nvSpPr>
        <p:spPr>
          <a:xfrm>
            <a:off x="0" y="0"/>
            <a:ext cx="9144000" cy="990600"/>
          </a:xfrm>
          <a:gradFill>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0"/>
          </a:gradFill>
          <a:effectLst>
            <a:outerShdw dist="35921" dir="2700000" algn="ctr" rotWithShape="0">
              <a:schemeClr val="tx1"/>
            </a:outerShdw>
          </a:effectLst>
        </p:spPr>
        <p:txBody>
          <a:bodyPr/>
          <a:lstStyle/>
          <a:p>
            <a:r>
              <a:rPr lang="en-US" sz="4000" b="1" dirty="0" smtClean="0">
                <a:solidFill>
                  <a:schemeClr val="tx1"/>
                </a:solidFill>
                <a:effectLst>
                  <a:outerShdw blurRad="38100" dist="38100" dir="2700000" algn="tl">
                    <a:srgbClr val="000000">
                      <a:alpha val="43137"/>
                    </a:srgbClr>
                  </a:outerShdw>
                </a:effectLst>
              </a:rPr>
              <a:t>SUMMARY</a:t>
            </a:r>
            <a:endParaRPr lang="en-US" sz="4000" b="1" dirty="0">
              <a:solidFill>
                <a:schemeClr val="tx1"/>
              </a:solidFill>
              <a:effectLst>
                <a:outerShdw blurRad="38100" dist="38100" dir="2700000" algn="tl">
                  <a:srgbClr val="000000">
                    <a:alpha val="43137"/>
                  </a:srgbClr>
                </a:outerShdw>
              </a:effectLst>
            </a:endParaRPr>
          </a:p>
        </p:txBody>
      </p:sp>
      <p:sp>
        <p:nvSpPr>
          <p:cNvPr id="161796" name="Rectangle 4"/>
          <p:cNvSpPr>
            <a:spLocks noGrp="1" noChangeArrowheads="1"/>
          </p:cNvSpPr>
          <p:nvPr>
            <p:ph type="body" idx="1"/>
          </p:nvPr>
        </p:nvSpPr>
        <p:spPr>
          <a:xfrm>
            <a:off x="228600" y="1295400"/>
            <a:ext cx="8382000" cy="5029200"/>
          </a:xfrm>
        </p:spPr>
        <p:txBody>
          <a:bodyPr wrap="square">
            <a:normAutofit/>
          </a:bodyPr>
          <a:lstStyle/>
          <a:p>
            <a:pPr>
              <a:lnSpc>
                <a:spcPct val="90000"/>
              </a:lnSpc>
              <a:buNone/>
            </a:pPr>
            <a:r>
              <a:rPr lang="en-US" sz="2800" dirty="0" smtClean="0">
                <a:latin typeface="Calibri" pitchFamily="34" charset="0"/>
                <a:cs typeface="Calibri" pitchFamily="34" charset="0"/>
              </a:rPr>
              <a:t>*Goals - Identify potential projects that would:</a:t>
            </a:r>
          </a:p>
          <a:p>
            <a:pPr lvl="1">
              <a:lnSpc>
                <a:spcPct val="90000"/>
              </a:lnSpc>
              <a:buFont typeface="Courier New" pitchFamily="49" charset="0"/>
              <a:buChar char="o"/>
            </a:pPr>
            <a:r>
              <a:rPr lang="en-US" sz="2400" dirty="0" smtClean="0">
                <a:latin typeface="Calibri" pitchFamily="34" charset="0"/>
                <a:cs typeface="Calibri" pitchFamily="34" charset="0"/>
              </a:rPr>
              <a:t>Protect homes and industry</a:t>
            </a:r>
          </a:p>
          <a:p>
            <a:pPr lvl="1">
              <a:lnSpc>
                <a:spcPct val="90000"/>
              </a:lnSpc>
              <a:buFont typeface="Courier New" pitchFamily="49" charset="0"/>
              <a:buChar char="o"/>
            </a:pPr>
            <a:r>
              <a:rPr lang="en-US" sz="2400" dirty="0" smtClean="0">
                <a:latin typeface="Calibri" pitchFamily="34" charset="0"/>
                <a:cs typeface="Calibri" pitchFamily="34" charset="0"/>
              </a:rPr>
              <a:t>Protect economy</a:t>
            </a:r>
          </a:p>
          <a:p>
            <a:pPr lvl="1">
              <a:lnSpc>
                <a:spcPct val="90000"/>
              </a:lnSpc>
              <a:buFont typeface="Courier New" pitchFamily="49" charset="0"/>
              <a:buChar char="o"/>
            </a:pPr>
            <a:r>
              <a:rPr lang="en-US" sz="2400" dirty="0" smtClean="0">
                <a:latin typeface="Calibri" pitchFamily="34" charset="0"/>
                <a:cs typeface="Calibri" pitchFamily="34" charset="0"/>
              </a:rPr>
              <a:t>Protect environment and natural resources</a:t>
            </a:r>
          </a:p>
          <a:p>
            <a:pPr lvl="1">
              <a:lnSpc>
                <a:spcPct val="90000"/>
              </a:lnSpc>
              <a:buFont typeface="Courier New" pitchFamily="49" charset="0"/>
              <a:buChar char="o"/>
            </a:pPr>
            <a:endParaRPr lang="en-US" sz="1600" dirty="0" smtClean="0">
              <a:latin typeface="Calibri" pitchFamily="34" charset="0"/>
              <a:cs typeface="Calibri" pitchFamily="34" charset="0"/>
            </a:endParaRPr>
          </a:p>
          <a:p>
            <a:pPr>
              <a:lnSpc>
                <a:spcPct val="90000"/>
              </a:lnSpc>
              <a:buFont typeface="Courier New" pitchFamily="49" charset="0"/>
              <a:buChar char="o"/>
            </a:pPr>
            <a:r>
              <a:rPr lang="en-US" sz="2400" dirty="0" smtClean="0">
                <a:latin typeface="Calibri" pitchFamily="34" charset="0"/>
                <a:cs typeface="Calibri" pitchFamily="34" charset="0"/>
              </a:rPr>
              <a:t>Identify near-term projects for immediate benefits </a:t>
            </a:r>
          </a:p>
          <a:p>
            <a:pPr>
              <a:lnSpc>
                <a:spcPct val="90000"/>
              </a:lnSpc>
              <a:buFont typeface="Courier New" pitchFamily="49" charset="0"/>
              <a:buChar char="o"/>
            </a:pPr>
            <a:r>
              <a:rPr lang="en-US" sz="2400" dirty="0" smtClean="0">
                <a:latin typeface="Calibri" pitchFamily="34" charset="0"/>
                <a:cs typeface="Calibri" pitchFamily="34" charset="0"/>
              </a:rPr>
              <a:t>Develop comprehensive surge risk reduction plan</a:t>
            </a:r>
          </a:p>
          <a:p>
            <a:pPr>
              <a:lnSpc>
                <a:spcPct val="90000"/>
              </a:lnSpc>
              <a:buFont typeface="Courier New" pitchFamily="49" charset="0"/>
              <a:buChar char="o"/>
            </a:pPr>
            <a:r>
              <a:rPr lang="en-US" sz="2400" dirty="0" smtClean="0">
                <a:latin typeface="Calibri" pitchFamily="34" charset="0"/>
                <a:cs typeface="Calibri" pitchFamily="34" charset="0"/>
              </a:rPr>
              <a:t>Unique </a:t>
            </a:r>
            <a:r>
              <a:rPr lang="en-US" sz="2400" dirty="0">
                <a:latin typeface="Calibri" pitchFamily="34" charset="0"/>
                <a:cs typeface="Calibri" pitchFamily="34" charset="0"/>
              </a:rPr>
              <a:t>opportunity </a:t>
            </a:r>
            <a:r>
              <a:rPr lang="en-US" sz="2400" dirty="0" smtClean="0">
                <a:latin typeface="Calibri" pitchFamily="34" charset="0"/>
                <a:cs typeface="Calibri" pitchFamily="34" charset="0"/>
              </a:rPr>
              <a:t>for six county area and the State of Texas</a:t>
            </a:r>
          </a:p>
          <a:p>
            <a:pPr>
              <a:lnSpc>
                <a:spcPct val="90000"/>
              </a:lnSpc>
              <a:buFont typeface="Courier New" pitchFamily="49" charset="0"/>
              <a:buChar char="o"/>
            </a:pPr>
            <a:r>
              <a:rPr lang="en-US" sz="2400" dirty="0" smtClean="0">
                <a:latin typeface="Calibri" pitchFamily="34" charset="0"/>
                <a:cs typeface="Calibri" pitchFamily="34" charset="0"/>
              </a:rPr>
              <a:t>Requires high level of regional and public participation</a:t>
            </a:r>
          </a:p>
          <a:p>
            <a:pPr>
              <a:lnSpc>
                <a:spcPct val="90000"/>
              </a:lnSpc>
              <a:buFont typeface="Courier New" pitchFamily="49" charset="0"/>
              <a:buChar char="o"/>
            </a:pPr>
            <a:r>
              <a:rPr lang="en-US" sz="2400" dirty="0" smtClean="0">
                <a:latin typeface="Calibri" pitchFamily="34" charset="0"/>
                <a:cs typeface="Calibri" pitchFamily="34" charset="0"/>
              </a:rPr>
              <a:t>Texas is in </a:t>
            </a:r>
            <a:r>
              <a:rPr lang="en-US" sz="2400" b="1" dirty="0" smtClean="0">
                <a:latin typeface="Calibri" pitchFamily="34" charset="0"/>
                <a:cs typeface="Calibri" pitchFamily="34" charset="0"/>
              </a:rPr>
              <a:t>desperate need </a:t>
            </a:r>
            <a:r>
              <a:rPr lang="en-US" sz="2400" dirty="0" smtClean="0">
                <a:latin typeface="Calibri" pitchFamily="34" charset="0"/>
                <a:cs typeface="Calibri" pitchFamily="34" charset="0"/>
              </a:rPr>
              <a:t>of comprehensive coastal study to </a:t>
            </a:r>
            <a:r>
              <a:rPr lang="en-US" sz="2400" b="1" dirty="0" smtClean="0">
                <a:latin typeface="Calibri" pitchFamily="34" charset="0"/>
                <a:cs typeface="Calibri" pitchFamily="34" charset="0"/>
              </a:rPr>
              <a:t>mitigate hurricane risks</a:t>
            </a:r>
          </a:p>
          <a:p>
            <a:pPr>
              <a:lnSpc>
                <a:spcPct val="90000"/>
              </a:lnSpc>
              <a:buFont typeface="Courier New" pitchFamily="49" charset="0"/>
              <a:buChar char="o"/>
            </a:pPr>
            <a:endParaRPr lang="en-US" sz="2400" dirty="0">
              <a:latin typeface="Calibri" pitchFamily="34" charset="0"/>
              <a:cs typeface="Calibri" pitchFamily="34" charset="0"/>
            </a:endParaRPr>
          </a:p>
          <a:p>
            <a:pPr>
              <a:lnSpc>
                <a:spcPct val="90000"/>
              </a:lnSpc>
              <a:buFont typeface="Courier New" pitchFamily="49" charset="0"/>
              <a:buChar char="o"/>
            </a:pPr>
            <a:endParaRPr lang="en-US" sz="2800" dirty="0">
              <a:latin typeface="Calibri" pitchFamily="34" charset="0"/>
              <a:cs typeface="Calibri" pitchFamily="34" charset="0"/>
            </a:endParaRPr>
          </a:p>
          <a:p>
            <a:pPr>
              <a:lnSpc>
                <a:spcPct val="90000"/>
              </a:lnSpc>
              <a:buFont typeface="Courier New" pitchFamily="49" charset="0"/>
              <a:buChar char="o"/>
            </a:pPr>
            <a:endParaRPr lang="en-US" sz="2800" dirty="0">
              <a:latin typeface="Calibri" pitchFamily="34" charset="0"/>
              <a:cs typeface="Calibri" pitchFamily="34" charset="0"/>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2"/>
          <p:cNvSpPr txBox="1">
            <a:spLocks noChangeArrowheads="1"/>
          </p:cNvSpPr>
          <p:nvPr/>
        </p:nvSpPr>
        <p:spPr bwMode="auto">
          <a:xfrm>
            <a:off x="0" y="0"/>
            <a:ext cx="1447800" cy="6858000"/>
          </a:xfrm>
          <a:prstGeom prst="rect">
            <a:avLst/>
          </a:prstGeom>
          <a:gradFill>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0"/>
          </a:gradFill>
          <a:ln w="9525">
            <a:noFill/>
            <a:miter lim="800000"/>
            <a:headEnd/>
            <a:tailEnd/>
          </a:ln>
          <a:effectLst>
            <a:outerShdw dist="35921" dir="2700000" algn="ctr" rotWithShape="0">
              <a:schemeClr val="tx1"/>
            </a:outerShdw>
          </a:effectLst>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4000" b="1" i="0" u="none" strike="noStrike" kern="0" cap="none" spc="0" normalizeH="0" baseline="0" noProof="0" dirty="0">
              <a:ln>
                <a:noFill/>
              </a:ln>
              <a:solidFill>
                <a:schemeClr val="tx1"/>
              </a:solidFill>
              <a:effectLst/>
              <a:uLnTx/>
              <a:uFillTx/>
              <a:latin typeface="+mj-lt"/>
              <a:ea typeface="+mj-ea"/>
              <a:cs typeface="+mj-cs"/>
            </a:endParaRPr>
          </a:p>
        </p:txBody>
      </p:sp>
      <p:pic>
        <p:nvPicPr>
          <p:cNvPr id="7" name="Picture 2" descr="C:\Documents and Settings\M3PAXSA9\Desktop\Now\ICONS\facebook-icon.png"/>
          <p:cNvPicPr>
            <a:picLocks noChangeAspect="1" noChangeArrowheads="1"/>
          </p:cNvPicPr>
          <p:nvPr/>
        </p:nvPicPr>
        <p:blipFill>
          <a:blip r:embed="rId3" cstate="print"/>
          <a:srcRect/>
          <a:stretch>
            <a:fillRect/>
          </a:stretch>
        </p:blipFill>
        <p:spPr bwMode="auto">
          <a:xfrm>
            <a:off x="1891539" y="76200"/>
            <a:ext cx="1219200" cy="1219200"/>
          </a:xfrm>
          <a:prstGeom prst="rect">
            <a:avLst/>
          </a:prstGeom>
          <a:noFill/>
        </p:spPr>
      </p:pic>
      <p:pic>
        <p:nvPicPr>
          <p:cNvPr id="8" name="Picture 4" descr="C:\Documents and Settings\M3PAXSA9\Desktop\Now\ICONS\twitter-bird-flying-icon.png"/>
          <p:cNvPicPr>
            <a:picLocks noChangeAspect="1" noChangeArrowheads="1"/>
          </p:cNvPicPr>
          <p:nvPr/>
        </p:nvPicPr>
        <p:blipFill>
          <a:blip r:embed="rId4" cstate="print"/>
          <a:srcRect/>
          <a:stretch>
            <a:fillRect/>
          </a:stretch>
        </p:blipFill>
        <p:spPr bwMode="auto">
          <a:xfrm>
            <a:off x="1815339" y="1371600"/>
            <a:ext cx="1143000" cy="1143000"/>
          </a:xfrm>
          <a:prstGeom prst="rect">
            <a:avLst/>
          </a:prstGeom>
          <a:noFill/>
        </p:spPr>
      </p:pic>
      <p:sp>
        <p:nvSpPr>
          <p:cNvPr id="9" name="Rectangle 8"/>
          <p:cNvSpPr/>
          <p:nvPr/>
        </p:nvSpPr>
        <p:spPr>
          <a:xfrm>
            <a:off x="3110739" y="152400"/>
            <a:ext cx="5674182" cy="1323439"/>
          </a:xfrm>
          <a:prstGeom prst="rect">
            <a:avLst/>
          </a:prstGeom>
          <a:noFill/>
        </p:spPr>
        <p:txBody>
          <a:bodyPr wrap="none" lIns="91440" tIns="45720" rIns="91440" bIns="45720">
            <a:spAutoFit/>
          </a:bodyPr>
          <a:lstStyle/>
          <a:p>
            <a:r>
              <a:rPr lang="en-US" sz="2800" dirty="0" smtClean="0">
                <a:ln w="12700">
                  <a:solidFill>
                    <a:schemeClr val="tx2">
                      <a:satMod val="155000"/>
                    </a:schemeClr>
                  </a:solidFill>
                  <a:prstDash val="solid"/>
                </a:ln>
                <a:solidFill>
                  <a:schemeClr val="accent4"/>
                </a:solidFill>
                <a:effectLst>
                  <a:outerShdw blurRad="41275" dist="20320" dir="1800000" algn="tl" rotWithShape="0">
                    <a:srgbClr val="000000">
                      <a:alpha val="40000"/>
                    </a:srgbClr>
                  </a:outerShdw>
                </a:effectLst>
                <a:latin typeface="Futura BdCn BT" pitchFamily="34" charset="0"/>
              </a:rPr>
              <a:t>ON FACEBOOK</a:t>
            </a:r>
          </a:p>
          <a:p>
            <a:r>
              <a:rPr lang="en-US" sz="2600" dirty="0" smtClean="0">
                <a:ln w="12700">
                  <a:solidFill>
                    <a:schemeClr val="tx2">
                      <a:satMod val="155000"/>
                    </a:schemeClr>
                  </a:solidFill>
                  <a:prstDash val="solid"/>
                </a:ln>
                <a:solidFill>
                  <a:schemeClr val="accent4"/>
                </a:solidFill>
                <a:latin typeface="Futura BdCn BT" pitchFamily="34" charset="0"/>
                <a:hlinkClick r:id="rId5"/>
              </a:rPr>
              <a:t>www.facebook.com/GalvestonDistrict</a:t>
            </a:r>
            <a:r>
              <a:rPr lang="en-US" sz="2600" dirty="0" smtClean="0">
                <a:ln w="12700">
                  <a:solidFill>
                    <a:schemeClr val="tx2">
                      <a:satMod val="155000"/>
                    </a:schemeClr>
                  </a:solidFill>
                  <a:prstDash val="solid"/>
                </a:ln>
                <a:solidFill>
                  <a:schemeClr val="accent4"/>
                </a:solidFill>
                <a:latin typeface="Futura BdCn BT" pitchFamily="34" charset="0"/>
              </a:rPr>
              <a:t/>
            </a:r>
            <a:br>
              <a:rPr lang="en-US" sz="2600" dirty="0" smtClean="0">
                <a:ln w="12700">
                  <a:solidFill>
                    <a:schemeClr val="tx2">
                      <a:satMod val="155000"/>
                    </a:schemeClr>
                  </a:solidFill>
                  <a:prstDash val="solid"/>
                </a:ln>
                <a:solidFill>
                  <a:schemeClr val="accent4"/>
                </a:solidFill>
                <a:latin typeface="Futura BdCn BT" pitchFamily="34" charset="0"/>
              </a:rPr>
            </a:br>
            <a:endParaRPr lang="en-US" sz="2600" dirty="0">
              <a:ln w="12700">
                <a:solidFill>
                  <a:schemeClr val="tx2">
                    <a:satMod val="155000"/>
                  </a:schemeClr>
                </a:solidFill>
                <a:prstDash val="solid"/>
              </a:ln>
              <a:solidFill>
                <a:schemeClr val="accent4"/>
              </a:solidFill>
              <a:latin typeface="Futura BdCn BT" pitchFamily="34" charset="0"/>
            </a:endParaRPr>
          </a:p>
        </p:txBody>
      </p:sp>
      <p:sp>
        <p:nvSpPr>
          <p:cNvPr id="10" name="Rectangle 9"/>
          <p:cNvSpPr/>
          <p:nvPr/>
        </p:nvSpPr>
        <p:spPr>
          <a:xfrm>
            <a:off x="3110739" y="1438870"/>
            <a:ext cx="5247014" cy="1323439"/>
          </a:xfrm>
          <a:prstGeom prst="rect">
            <a:avLst/>
          </a:prstGeom>
          <a:noFill/>
        </p:spPr>
        <p:txBody>
          <a:bodyPr wrap="none" lIns="91440" tIns="45720" rIns="91440" bIns="45720">
            <a:spAutoFit/>
          </a:bodyPr>
          <a:lstStyle/>
          <a:p>
            <a:r>
              <a:rPr lang="en-US" sz="2800" dirty="0" smtClean="0">
                <a:ln w="12700">
                  <a:solidFill>
                    <a:schemeClr val="tx2">
                      <a:satMod val="155000"/>
                    </a:schemeClr>
                  </a:solidFill>
                  <a:prstDash val="solid"/>
                </a:ln>
                <a:solidFill>
                  <a:schemeClr val="accent4"/>
                </a:solidFill>
                <a:effectLst>
                  <a:outerShdw blurRad="41275" dist="20320" dir="1800000" algn="tl" rotWithShape="0">
                    <a:srgbClr val="000000">
                      <a:alpha val="40000"/>
                    </a:srgbClr>
                  </a:outerShdw>
                </a:effectLst>
                <a:latin typeface="Futura BdCn BT" pitchFamily="34" charset="0"/>
              </a:rPr>
              <a:t>ON TWITTER</a:t>
            </a:r>
          </a:p>
          <a:p>
            <a:r>
              <a:rPr lang="en-US" sz="2600" dirty="0" smtClean="0">
                <a:ln w="12700">
                  <a:solidFill>
                    <a:schemeClr val="tx2">
                      <a:satMod val="155000"/>
                    </a:schemeClr>
                  </a:solidFill>
                  <a:prstDash val="solid"/>
                </a:ln>
                <a:solidFill>
                  <a:schemeClr val="accent4"/>
                </a:solidFill>
                <a:latin typeface="Futura BdCn BT" pitchFamily="34" charset="0"/>
                <a:hlinkClick r:id="rId6"/>
              </a:rPr>
              <a:t>www.twitter.com/USACEgalveston</a:t>
            </a:r>
            <a:r>
              <a:rPr lang="en-US" sz="2600" dirty="0" smtClean="0">
                <a:ln w="12700">
                  <a:solidFill>
                    <a:schemeClr val="tx2">
                      <a:satMod val="155000"/>
                    </a:schemeClr>
                  </a:solidFill>
                  <a:prstDash val="solid"/>
                </a:ln>
                <a:solidFill>
                  <a:schemeClr val="accent4"/>
                </a:solidFill>
                <a:latin typeface="Futura BdCn BT" pitchFamily="34" charset="0"/>
              </a:rPr>
              <a:t/>
            </a:r>
            <a:br>
              <a:rPr lang="en-US" sz="2600" dirty="0" smtClean="0">
                <a:ln w="12700">
                  <a:solidFill>
                    <a:schemeClr val="tx2">
                      <a:satMod val="155000"/>
                    </a:schemeClr>
                  </a:solidFill>
                  <a:prstDash val="solid"/>
                </a:ln>
                <a:solidFill>
                  <a:schemeClr val="accent4"/>
                </a:solidFill>
                <a:latin typeface="Futura BdCn BT" pitchFamily="34" charset="0"/>
              </a:rPr>
            </a:br>
            <a:endParaRPr lang="en-US" sz="2600" dirty="0">
              <a:ln w="12700">
                <a:solidFill>
                  <a:schemeClr val="tx2">
                    <a:satMod val="155000"/>
                  </a:schemeClr>
                </a:solidFill>
                <a:prstDash val="solid"/>
              </a:ln>
              <a:solidFill>
                <a:schemeClr val="accent4"/>
              </a:solidFill>
              <a:latin typeface="Futura BdCn BT" pitchFamily="34" charset="0"/>
            </a:endParaRPr>
          </a:p>
        </p:txBody>
      </p:sp>
      <p:sp>
        <p:nvSpPr>
          <p:cNvPr id="11" name="Rectangle 10"/>
          <p:cNvSpPr/>
          <p:nvPr/>
        </p:nvSpPr>
        <p:spPr>
          <a:xfrm>
            <a:off x="3110739" y="5334000"/>
            <a:ext cx="4648200" cy="1323439"/>
          </a:xfrm>
          <a:prstGeom prst="rect">
            <a:avLst/>
          </a:prstGeom>
          <a:noFill/>
        </p:spPr>
        <p:txBody>
          <a:bodyPr wrap="square" lIns="91440" tIns="45720" rIns="91440" bIns="45720">
            <a:spAutoFit/>
          </a:bodyPr>
          <a:lstStyle/>
          <a:p>
            <a:r>
              <a:rPr lang="en-US" sz="2800" dirty="0" smtClean="0">
                <a:ln w="12700">
                  <a:solidFill>
                    <a:schemeClr val="tx2">
                      <a:satMod val="155000"/>
                    </a:schemeClr>
                  </a:solidFill>
                  <a:prstDash val="solid"/>
                </a:ln>
                <a:solidFill>
                  <a:schemeClr val="accent4"/>
                </a:solidFill>
                <a:effectLst>
                  <a:outerShdw blurRad="41275" dist="20320" dir="1800000" algn="tl" rotWithShape="0">
                    <a:srgbClr val="000000">
                      <a:alpha val="40000"/>
                    </a:srgbClr>
                  </a:outerShdw>
                </a:effectLst>
                <a:latin typeface="Futura BdCn BT" pitchFamily="34" charset="0"/>
              </a:rPr>
              <a:t>ONLINE</a:t>
            </a:r>
          </a:p>
          <a:p>
            <a:r>
              <a:rPr lang="en-US" sz="2600" dirty="0" smtClean="0">
                <a:ln w="12700">
                  <a:solidFill>
                    <a:schemeClr val="tx2">
                      <a:satMod val="155000"/>
                    </a:schemeClr>
                  </a:solidFill>
                  <a:prstDash val="solid"/>
                </a:ln>
                <a:solidFill>
                  <a:schemeClr val="accent4"/>
                </a:solidFill>
                <a:latin typeface="Futura BdCn BT" pitchFamily="34" charset="0"/>
                <a:hlinkClick r:id="rId7"/>
              </a:rPr>
              <a:t>www.swg.usace.army.mil</a:t>
            </a:r>
            <a:r>
              <a:rPr lang="en-US" sz="2600" dirty="0" smtClean="0">
                <a:ln w="12700">
                  <a:solidFill>
                    <a:schemeClr val="tx2">
                      <a:satMod val="155000"/>
                    </a:schemeClr>
                  </a:solidFill>
                  <a:prstDash val="solid"/>
                </a:ln>
                <a:solidFill>
                  <a:schemeClr val="accent4"/>
                </a:solidFill>
                <a:latin typeface="Futura BdCn BT" pitchFamily="34" charset="0"/>
              </a:rPr>
              <a:t/>
            </a:r>
            <a:br>
              <a:rPr lang="en-US" sz="2600" dirty="0" smtClean="0">
                <a:ln w="12700">
                  <a:solidFill>
                    <a:schemeClr val="tx2">
                      <a:satMod val="155000"/>
                    </a:schemeClr>
                  </a:solidFill>
                  <a:prstDash val="solid"/>
                </a:ln>
                <a:solidFill>
                  <a:schemeClr val="accent4"/>
                </a:solidFill>
                <a:latin typeface="Futura BdCn BT" pitchFamily="34" charset="0"/>
              </a:rPr>
            </a:br>
            <a:endParaRPr lang="en-US" sz="2600" dirty="0">
              <a:ln w="12700">
                <a:solidFill>
                  <a:schemeClr val="tx2">
                    <a:satMod val="155000"/>
                  </a:schemeClr>
                </a:solidFill>
                <a:prstDash val="solid"/>
              </a:ln>
              <a:solidFill>
                <a:schemeClr val="accent4"/>
              </a:solidFill>
              <a:latin typeface="Futura BdCn BT" pitchFamily="34" charset="0"/>
            </a:endParaRPr>
          </a:p>
        </p:txBody>
      </p:sp>
      <p:sp>
        <p:nvSpPr>
          <p:cNvPr id="12" name="Rectangle 11"/>
          <p:cNvSpPr/>
          <p:nvPr/>
        </p:nvSpPr>
        <p:spPr>
          <a:xfrm>
            <a:off x="3110739" y="4038600"/>
            <a:ext cx="5937266" cy="1384995"/>
          </a:xfrm>
          <a:prstGeom prst="rect">
            <a:avLst/>
          </a:prstGeom>
          <a:noFill/>
        </p:spPr>
        <p:txBody>
          <a:bodyPr wrap="none" lIns="91440" tIns="45720" rIns="91440" bIns="45720">
            <a:spAutoFit/>
          </a:bodyPr>
          <a:lstStyle/>
          <a:p>
            <a:r>
              <a:rPr lang="en-US" sz="2800" dirty="0" smtClean="0">
                <a:ln w="12700">
                  <a:solidFill>
                    <a:schemeClr val="tx2">
                      <a:satMod val="155000"/>
                    </a:schemeClr>
                  </a:solidFill>
                  <a:prstDash val="solid"/>
                </a:ln>
                <a:solidFill>
                  <a:schemeClr val="accent4"/>
                </a:solidFill>
                <a:effectLst>
                  <a:outerShdw blurRad="41275" dist="20320" dir="1800000" algn="tl" rotWithShape="0">
                    <a:srgbClr val="000000">
                      <a:alpha val="40000"/>
                    </a:srgbClr>
                  </a:outerShdw>
                </a:effectLst>
                <a:latin typeface="Futura BdCn BT" pitchFamily="34" charset="0"/>
              </a:rPr>
              <a:t>ON DVIDS</a:t>
            </a:r>
          </a:p>
          <a:p>
            <a:r>
              <a:rPr lang="en-US" sz="2800" dirty="0" smtClean="0">
                <a:ln w="12700">
                  <a:solidFill>
                    <a:schemeClr val="tx2">
                      <a:satMod val="155000"/>
                    </a:schemeClr>
                  </a:solidFill>
                  <a:prstDash val="solid"/>
                </a:ln>
                <a:solidFill>
                  <a:schemeClr val="accent4"/>
                </a:solidFill>
                <a:latin typeface="Futura BdCn BT" pitchFamily="34" charset="0"/>
                <a:hlinkClick r:id="rId8"/>
              </a:rPr>
              <a:t>www.dvidshub.net/units/USACE-GD</a:t>
            </a:r>
            <a:r>
              <a:rPr lang="en-US" sz="2800" dirty="0" smtClean="0">
                <a:ln w="12700">
                  <a:solidFill>
                    <a:schemeClr val="tx2">
                      <a:satMod val="155000"/>
                    </a:schemeClr>
                  </a:solidFill>
                  <a:prstDash val="solid"/>
                </a:ln>
                <a:solidFill>
                  <a:schemeClr val="accent4"/>
                </a:solidFill>
                <a:latin typeface="Futura BdCn BT" pitchFamily="34" charset="0"/>
              </a:rPr>
              <a:t/>
            </a:r>
            <a:br>
              <a:rPr lang="en-US" sz="2800" dirty="0" smtClean="0">
                <a:ln w="12700">
                  <a:solidFill>
                    <a:schemeClr val="tx2">
                      <a:satMod val="155000"/>
                    </a:schemeClr>
                  </a:solidFill>
                  <a:prstDash val="solid"/>
                </a:ln>
                <a:solidFill>
                  <a:schemeClr val="accent4"/>
                </a:solidFill>
                <a:latin typeface="Futura BdCn BT" pitchFamily="34" charset="0"/>
              </a:rPr>
            </a:br>
            <a:endParaRPr lang="en-US" sz="2800" dirty="0" smtClean="0">
              <a:ln w="12700">
                <a:solidFill>
                  <a:schemeClr val="tx2">
                    <a:satMod val="155000"/>
                  </a:schemeClr>
                </a:solidFill>
                <a:prstDash val="solid"/>
              </a:ln>
              <a:solidFill>
                <a:schemeClr val="accent4"/>
              </a:solidFill>
              <a:latin typeface="Futura BdCn BT" pitchFamily="34" charset="0"/>
            </a:endParaRPr>
          </a:p>
        </p:txBody>
      </p:sp>
      <p:pic>
        <p:nvPicPr>
          <p:cNvPr id="13" name="Picture 2" descr="DVIDS">
            <a:hlinkClick r:id="rId9"/>
          </p:cNvPr>
          <p:cNvPicPr>
            <a:picLocks noChangeAspect="1" noChangeArrowheads="1"/>
          </p:cNvPicPr>
          <p:nvPr/>
        </p:nvPicPr>
        <p:blipFill>
          <a:blip r:embed="rId10" cstate="print"/>
          <a:srcRect/>
          <a:stretch>
            <a:fillRect/>
          </a:stretch>
        </p:blipFill>
        <p:spPr bwMode="auto">
          <a:xfrm>
            <a:off x="1739139" y="4191000"/>
            <a:ext cx="1411286" cy="483626"/>
          </a:xfrm>
          <a:prstGeom prst="rect">
            <a:avLst/>
          </a:prstGeom>
          <a:noFill/>
        </p:spPr>
      </p:pic>
      <p:sp>
        <p:nvSpPr>
          <p:cNvPr id="14" name="Rectangle 13"/>
          <p:cNvSpPr/>
          <p:nvPr/>
        </p:nvSpPr>
        <p:spPr>
          <a:xfrm>
            <a:off x="3110739" y="2514600"/>
            <a:ext cx="4648200" cy="1323439"/>
          </a:xfrm>
          <a:prstGeom prst="rect">
            <a:avLst/>
          </a:prstGeom>
          <a:noFill/>
        </p:spPr>
        <p:txBody>
          <a:bodyPr wrap="square" lIns="91440" tIns="45720" rIns="91440" bIns="45720">
            <a:spAutoFit/>
          </a:bodyPr>
          <a:lstStyle/>
          <a:p>
            <a:r>
              <a:rPr lang="en-US" sz="2800" dirty="0" smtClean="0">
                <a:ln w="12700">
                  <a:solidFill>
                    <a:schemeClr val="tx2">
                      <a:satMod val="155000"/>
                    </a:schemeClr>
                  </a:solidFill>
                  <a:prstDash val="solid"/>
                </a:ln>
                <a:solidFill>
                  <a:schemeClr val="accent4"/>
                </a:solidFill>
                <a:effectLst>
                  <a:outerShdw blurRad="41275" dist="20320" dir="1800000" algn="tl" rotWithShape="0">
                    <a:srgbClr val="000000">
                      <a:alpha val="40000"/>
                    </a:srgbClr>
                  </a:outerShdw>
                </a:effectLst>
                <a:latin typeface="Futura BdCn BT" pitchFamily="34" charset="0"/>
              </a:rPr>
              <a:t>ON YOUTUBE</a:t>
            </a:r>
          </a:p>
          <a:p>
            <a:r>
              <a:rPr lang="en-US" sz="2600" dirty="0" smtClean="0">
                <a:ln w="12700">
                  <a:solidFill>
                    <a:schemeClr val="tx2">
                      <a:satMod val="155000"/>
                    </a:schemeClr>
                  </a:solidFill>
                  <a:prstDash val="solid"/>
                </a:ln>
                <a:solidFill>
                  <a:schemeClr val="accent4"/>
                </a:solidFill>
                <a:latin typeface="Futura BdCn BT" pitchFamily="34" charset="0"/>
                <a:hlinkClick r:id="rId11"/>
              </a:rPr>
              <a:t>www.YouTube.com/GalvestonDistrict</a:t>
            </a:r>
            <a:endParaRPr lang="en-US" sz="2600" dirty="0">
              <a:ln w="12700">
                <a:solidFill>
                  <a:schemeClr val="tx2">
                    <a:satMod val="155000"/>
                  </a:schemeClr>
                </a:solidFill>
                <a:prstDash val="solid"/>
              </a:ln>
              <a:solidFill>
                <a:schemeClr val="accent4"/>
              </a:solidFill>
              <a:latin typeface="Futura BdCn BT" pitchFamily="34" charset="0"/>
            </a:endParaRPr>
          </a:p>
        </p:txBody>
      </p:sp>
      <p:pic>
        <p:nvPicPr>
          <p:cNvPr id="15" name="Picture 8" descr="C:\Documents and Settings\M3PAXSA9\Desktop\NEWLOGO.jpg"/>
          <p:cNvPicPr>
            <a:picLocks noChangeAspect="1" noChangeArrowheads="1"/>
          </p:cNvPicPr>
          <p:nvPr/>
        </p:nvPicPr>
        <p:blipFill>
          <a:blip r:embed="rId12" cstate="print"/>
          <a:srcRect/>
          <a:stretch>
            <a:fillRect/>
          </a:stretch>
        </p:blipFill>
        <p:spPr bwMode="auto">
          <a:xfrm>
            <a:off x="1891539" y="5181600"/>
            <a:ext cx="1066852" cy="1067574"/>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16" name="Picture 2" descr="http://www.socialwebpromotion.com/images/youtube.jpg"/>
          <p:cNvPicPr>
            <a:picLocks noChangeAspect="1" noChangeArrowheads="1"/>
          </p:cNvPicPr>
          <p:nvPr/>
        </p:nvPicPr>
        <p:blipFill>
          <a:blip r:embed="rId13" cstate="print"/>
          <a:srcRect/>
          <a:stretch>
            <a:fillRect/>
          </a:stretch>
        </p:blipFill>
        <p:spPr bwMode="auto">
          <a:xfrm>
            <a:off x="1815339" y="2667000"/>
            <a:ext cx="1143000" cy="787941"/>
          </a:xfrm>
          <a:prstGeom prst="rect">
            <a:avLst/>
          </a:prstGeom>
          <a:noFill/>
        </p:spPr>
      </p:pic>
      <p:sp>
        <p:nvSpPr>
          <p:cNvPr id="18" name="Rectangle 17"/>
          <p:cNvSpPr/>
          <p:nvPr/>
        </p:nvSpPr>
        <p:spPr>
          <a:xfrm rot="16200000">
            <a:off x="-2704728" y="2998113"/>
            <a:ext cx="6858002" cy="861774"/>
          </a:xfrm>
          <a:prstGeom prst="rect">
            <a:avLst/>
          </a:prstGeom>
          <a:noFill/>
        </p:spPr>
        <p:txBody>
          <a:bodyPr wrap="square" lIns="91440" tIns="45720" rIns="91440" bIns="45720">
            <a:spAutoFit/>
          </a:bodyPr>
          <a:lstStyle/>
          <a:p>
            <a:pPr algn="ctr"/>
            <a:r>
              <a:rPr lang="en-US" sz="5000" dirty="0" smtClean="0">
                <a:ln w="12700">
                  <a:solidFill>
                    <a:schemeClr val="tx2">
                      <a:satMod val="155000"/>
                    </a:schemeClr>
                  </a:solidFill>
                  <a:prstDash val="solid"/>
                </a:ln>
                <a:solidFill>
                  <a:schemeClr val="accent6"/>
                </a:solidFill>
                <a:effectLst>
                  <a:outerShdw blurRad="41275" dist="20320" dir="1800000" algn="tl" rotWithShape="0">
                    <a:srgbClr val="000000">
                      <a:alpha val="40000"/>
                    </a:srgbClr>
                  </a:outerShdw>
                </a:effectLst>
                <a:latin typeface="Futura BdCn BT" pitchFamily="34" charset="0"/>
              </a:rPr>
              <a:t>CONNECT WITH US!</a:t>
            </a:r>
            <a:endParaRPr lang="en-US" sz="5000" dirty="0">
              <a:ln w="12700">
                <a:solidFill>
                  <a:schemeClr val="tx2">
                    <a:satMod val="155000"/>
                  </a:schemeClr>
                </a:solidFill>
                <a:prstDash val="solid"/>
              </a:ln>
              <a:solidFill>
                <a:schemeClr val="accent6"/>
              </a:solidFill>
              <a:latin typeface="Futura BdCn BT" pitchFamily="34" charset="0"/>
            </a:endParaRP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descr="Z:\2011\00-Special Projects\Brochure\DISTRICT\FINAL Photos for Wall\Shoreline Protection\2.  Pipe on SPI.jpg"/>
          <p:cNvPicPr>
            <a:picLocks noChangeAspect="1" noChangeArrowheads="1"/>
          </p:cNvPicPr>
          <p:nvPr/>
        </p:nvPicPr>
        <p:blipFill>
          <a:blip r:embed="rId3" cstate="print"/>
          <a:srcRect/>
          <a:stretch>
            <a:fillRect/>
          </a:stretch>
        </p:blipFill>
        <p:spPr bwMode="auto">
          <a:xfrm>
            <a:off x="5334000" y="3505200"/>
            <a:ext cx="3352800" cy="2238375"/>
          </a:xfrm>
          <a:prstGeom prst="rect">
            <a:avLst/>
          </a:prstGeom>
          <a:ln>
            <a:noFill/>
          </a:ln>
          <a:effectLst>
            <a:softEdge rad="112500"/>
          </a:effectLst>
        </p:spPr>
      </p:pic>
      <p:sp>
        <p:nvSpPr>
          <p:cNvPr id="5122" name="Rectangle 2"/>
          <p:cNvSpPr>
            <a:spLocks noGrp="1" noChangeArrowheads="1"/>
          </p:cNvSpPr>
          <p:nvPr>
            <p:ph type="title"/>
          </p:nvPr>
        </p:nvSpPr>
        <p:spPr>
          <a:xfrm>
            <a:off x="0" y="0"/>
            <a:ext cx="9144000" cy="1143000"/>
          </a:xfrm>
          <a:noFill/>
        </p:spPr>
        <p:txBody>
          <a:bodyPr/>
          <a:lstStyle/>
          <a:p>
            <a:r>
              <a:rPr lang="en-US" sz="3400" b="1" dirty="0" smtClean="0">
                <a:solidFill>
                  <a:schemeClr val="tx1"/>
                </a:solidFill>
                <a:effectLst>
                  <a:outerShdw blurRad="38100" dist="38100" dir="2700000" algn="tl">
                    <a:srgbClr val="000000">
                      <a:alpha val="43137"/>
                    </a:srgbClr>
                  </a:outerShdw>
                </a:effectLst>
              </a:rPr>
              <a:t>Mission Areas</a:t>
            </a:r>
          </a:p>
        </p:txBody>
      </p:sp>
      <p:sp>
        <p:nvSpPr>
          <p:cNvPr id="5123" name="Rectangle 3"/>
          <p:cNvSpPr>
            <a:spLocks noChangeArrowheads="1"/>
          </p:cNvSpPr>
          <p:nvPr/>
        </p:nvSpPr>
        <p:spPr bwMode="auto">
          <a:xfrm>
            <a:off x="165100" y="1219200"/>
            <a:ext cx="8470900" cy="4902881"/>
          </a:xfrm>
          <a:prstGeom prst="rect">
            <a:avLst/>
          </a:prstGeom>
          <a:noFill/>
          <a:ln w="9525" algn="ctr">
            <a:noFill/>
            <a:miter lim="800000"/>
            <a:headEnd/>
            <a:tailEnd/>
          </a:ln>
        </p:spPr>
        <p:txBody>
          <a:bodyPr>
            <a:spAutoFit/>
          </a:bodyPr>
          <a:lstStyle/>
          <a:p>
            <a:pPr lvl="1" eaLnBrk="0" hangingPunct="0">
              <a:lnSpc>
                <a:spcPct val="80000"/>
              </a:lnSpc>
              <a:buFont typeface="Courier New" pitchFamily="49" charset="0"/>
              <a:buChar char="o"/>
            </a:pPr>
            <a:r>
              <a:rPr lang="en-US" sz="3000" dirty="0">
                <a:latin typeface="Calibri" pitchFamily="34" charset="0"/>
                <a:cs typeface="Calibri" pitchFamily="34" charset="0"/>
              </a:rPr>
              <a:t>  Navigation</a:t>
            </a:r>
          </a:p>
          <a:p>
            <a:pPr lvl="1" eaLnBrk="0" hangingPunct="0">
              <a:lnSpc>
                <a:spcPct val="80000"/>
              </a:lnSpc>
              <a:buFont typeface="Courier New" pitchFamily="49" charset="0"/>
              <a:buChar char="o"/>
            </a:pPr>
            <a:endParaRPr lang="en-US" sz="3000" dirty="0">
              <a:latin typeface="Calibri" pitchFamily="34" charset="0"/>
              <a:cs typeface="Calibri" pitchFamily="34" charset="0"/>
            </a:endParaRPr>
          </a:p>
          <a:p>
            <a:pPr lvl="1" eaLnBrk="0" hangingPunct="0">
              <a:lnSpc>
                <a:spcPct val="80000"/>
              </a:lnSpc>
              <a:buFont typeface="Courier New" pitchFamily="49" charset="0"/>
              <a:buChar char="o"/>
            </a:pPr>
            <a:r>
              <a:rPr lang="en-US" sz="3000" dirty="0">
                <a:latin typeface="Calibri" pitchFamily="34" charset="0"/>
                <a:cs typeface="Calibri" pitchFamily="34" charset="0"/>
              </a:rPr>
              <a:t>  Flood Risk Mitigation</a:t>
            </a:r>
          </a:p>
          <a:p>
            <a:pPr lvl="1" eaLnBrk="0" hangingPunct="0">
              <a:lnSpc>
                <a:spcPct val="80000"/>
              </a:lnSpc>
              <a:buFont typeface="Courier New" pitchFamily="49" charset="0"/>
              <a:buChar char="o"/>
            </a:pPr>
            <a:endParaRPr lang="en-US" sz="3000" dirty="0">
              <a:latin typeface="Calibri" pitchFamily="34" charset="0"/>
              <a:cs typeface="Calibri" pitchFamily="34" charset="0"/>
            </a:endParaRPr>
          </a:p>
          <a:p>
            <a:pPr lvl="1" eaLnBrk="0" hangingPunct="0">
              <a:lnSpc>
                <a:spcPct val="80000"/>
              </a:lnSpc>
              <a:buFont typeface="Courier New" pitchFamily="49" charset="0"/>
              <a:buChar char="o"/>
            </a:pPr>
            <a:r>
              <a:rPr lang="en-US" sz="3000" dirty="0">
                <a:latin typeface="Calibri" pitchFamily="34" charset="0"/>
                <a:cs typeface="Calibri" pitchFamily="34" charset="0"/>
              </a:rPr>
              <a:t>  </a:t>
            </a:r>
            <a:r>
              <a:rPr lang="en-US" sz="3000" dirty="0" smtClean="0">
                <a:latin typeface="Calibri" pitchFamily="34" charset="0"/>
                <a:cs typeface="Calibri" pitchFamily="34" charset="0"/>
              </a:rPr>
              <a:t>Ecosystem </a:t>
            </a:r>
            <a:r>
              <a:rPr lang="en-US" sz="3000" dirty="0">
                <a:latin typeface="Calibri" pitchFamily="34" charset="0"/>
                <a:cs typeface="Calibri" pitchFamily="34" charset="0"/>
              </a:rPr>
              <a:t>Restoration</a:t>
            </a:r>
          </a:p>
          <a:p>
            <a:pPr lvl="1" eaLnBrk="0" hangingPunct="0">
              <a:lnSpc>
                <a:spcPct val="80000"/>
              </a:lnSpc>
              <a:buFont typeface="Courier New" pitchFamily="49" charset="0"/>
              <a:buChar char="o"/>
            </a:pPr>
            <a:endParaRPr lang="en-US" sz="3000" dirty="0">
              <a:latin typeface="Calibri" pitchFamily="34" charset="0"/>
              <a:cs typeface="Calibri" pitchFamily="34" charset="0"/>
            </a:endParaRPr>
          </a:p>
          <a:p>
            <a:pPr lvl="1" eaLnBrk="0" hangingPunct="0">
              <a:lnSpc>
                <a:spcPct val="80000"/>
              </a:lnSpc>
              <a:buFont typeface="Courier New" pitchFamily="49" charset="0"/>
              <a:buChar char="o"/>
            </a:pPr>
            <a:r>
              <a:rPr lang="en-US" sz="3000" dirty="0">
                <a:latin typeface="Calibri" pitchFamily="34" charset="0"/>
                <a:cs typeface="Calibri" pitchFamily="34" charset="0"/>
              </a:rPr>
              <a:t>  Shoreline Protection</a:t>
            </a:r>
          </a:p>
          <a:p>
            <a:pPr lvl="1" eaLnBrk="0" hangingPunct="0">
              <a:lnSpc>
                <a:spcPct val="80000"/>
              </a:lnSpc>
              <a:buFont typeface="Courier New" pitchFamily="49" charset="0"/>
              <a:buChar char="o"/>
            </a:pPr>
            <a:endParaRPr lang="en-US" sz="3000" dirty="0">
              <a:latin typeface="Calibri" pitchFamily="34" charset="0"/>
              <a:cs typeface="Calibri" pitchFamily="34" charset="0"/>
            </a:endParaRPr>
          </a:p>
          <a:p>
            <a:pPr lvl="1" eaLnBrk="0" hangingPunct="0">
              <a:lnSpc>
                <a:spcPct val="80000"/>
              </a:lnSpc>
              <a:buFont typeface="Courier New" pitchFamily="49" charset="0"/>
              <a:buChar char="o"/>
            </a:pPr>
            <a:r>
              <a:rPr lang="en-US" sz="3000" dirty="0">
                <a:latin typeface="Calibri" pitchFamily="34" charset="0"/>
                <a:cs typeface="Calibri" pitchFamily="34" charset="0"/>
              </a:rPr>
              <a:t>  Regulatory</a:t>
            </a:r>
          </a:p>
          <a:p>
            <a:pPr lvl="1" eaLnBrk="0" hangingPunct="0">
              <a:lnSpc>
                <a:spcPct val="80000"/>
              </a:lnSpc>
              <a:buFont typeface="Courier New" pitchFamily="49" charset="0"/>
              <a:buChar char="o"/>
            </a:pPr>
            <a:endParaRPr lang="en-US" sz="3000" dirty="0">
              <a:latin typeface="Calibri" pitchFamily="34" charset="0"/>
              <a:cs typeface="Calibri" pitchFamily="34" charset="0"/>
            </a:endParaRPr>
          </a:p>
          <a:p>
            <a:pPr lvl="1" eaLnBrk="0" hangingPunct="0">
              <a:lnSpc>
                <a:spcPct val="80000"/>
              </a:lnSpc>
              <a:buFont typeface="Courier New" pitchFamily="49" charset="0"/>
              <a:buChar char="o"/>
            </a:pPr>
            <a:r>
              <a:rPr lang="en-US" sz="3000" dirty="0">
                <a:latin typeface="Calibri" pitchFamily="34" charset="0"/>
                <a:cs typeface="Calibri" pitchFamily="34" charset="0"/>
              </a:rPr>
              <a:t>  </a:t>
            </a:r>
            <a:r>
              <a:rPr lang="en-US" sz="3000" dirty="0" smtClean="0">
                <a:latin typeface="Calibri" pitchFamily="34" charset="0"/>
                <a:cs typeface="Calibri" pitchFamily="34" charset="0"/>
              </a:rPr>
              <a:t>Military Construction</a:t>
            </a:r>
            <a:endParaRPr lang="en-US" sz="3000" dirty="0">
              <a:latin typeface="Calibri" pitchFamily="34" charset="0"/>
              <a:cs typeface="Calibri" pitchFamily="34" charset="0"/>
            </a:endParaRPr>
          </a:p>
          <a:p>
            <a:pPr lvl="1" eaLnBrk="0" hangingPunct="0">
              <a:lnSpc>
                <a:spcPct val="80000"/>
              </a:lnSpc>
              <a:buFont typeface="Courier New" pitchFamily="49" charset="0"/>
              <a:buChar char="o"/>
            </a:pPr>
            <a:endParaRPr lang="en-US" sz="3000" dirty="0">
              <a:latin typeface="Calibri" pitchFamily="34" charset="0"/>
              <a:cs typeface="Calibri" pitchFamily="34" charset="0"/>
            </a:endParaRPr>
          </a:p>
          <a:p>
            <a:pPr lvl="1" eaLnBrk="0" hangingPunct="0">
              <a:lnSpc>
                <a:spcPct val="80000"/>
              </a:lnSpc>
              <a:buFont typeface="Courier New" pitchFamily="49" charset="0"/>
              <a:buChar char="o"/>
            </a:pPr>
            <a:r>
              <a:rPr lang="en-US" sz="3000" dirty="0">
                <a:latin typeface="Calibri" pitchFamily="34" charset="0"/>
                <a:cs typeface="Calibri" pitchFamily="34" charset="0"/>
              </a:rPr>
              <a:t>  Emergency Management</a:t>
            </a:r>
            <a:r>
              <a:rPr lang="en-US" sz="2600" b="1" dirty="0"/>
              <a:t>	</a:t>
            </a:r>
          </a:p>
        </p:txBody>
      </p:sp>
      <p:pic>
        <p:nvPicPr>
          <p:cNvPr id="2050" name="Picture 2" descr="Z:\2011\00-Special Projects\Brochure\DISTRICT\FINAL Photos for Wall\Navigation\entering.JPG"/>
          <p:cNvPicPr>
            <a:picLocks noChangeAspect="1" noChangeArrowheads="1"/>
          </p:cNvPicPr>
          <p:nvPr/>
        </p:nvPicPr>
        <p:blipFill>
          <a:blip r:embed="rId4" cstate="print"/>
          <a:srcRect/>
          <a:stretch>
            <a:fillRect/>
          </a:stretch>
        </p:blipFill>
        <p:spPr bwMode="auto">
          <a:xfrm>
            <a:off x="5105400" y="1066800"/>
            <a:ext cx="3810000" cy="2540258"/>
          </a:xfrm>
          <a:prstGeom prst="rect">
            <a:avLst/>
          </a:prstGeom>
          <a:ln>
            <a:noFill/>
          </a:ln>
          <a:effectLst>
            <a:softEdge rad="112500"/>
          </a:effectLst>
        </p:spPr>
      </p:pic>
      <p:sp>
        <p:nvSpPr>
          <p:cNvPr id="6" name="Rectangle 2"/>
          <p:cNvSpPr txBox="1">
            <a:spLocks noChangeArrowheads="1"/>
          </p:cNvSpPr>
          <p:nvPr/>
        </p:nvSpPr>
        <p:spPr bwMode="auto">
          <a:xfrm>
            <a:off x="0" y="0"/>
            <a:ext cx="9144000" cy="990600"/>
          </a:xfrm>
          <a:prstGeom prst="rect">
            <a:avLst/>
          </a:prstGeom>
          <a:gradFill>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0"/>
          </a:gradFill>
          <a:ln w="9525">
            <a:noFill/>
            <a:miter lim="800000"/>
            <a:headEnd/>
            <a:tailEnd/>
          </a:ln>
          <a:effectLst>
            <a:outerShdw dist="35921" dir="2700000" algn="ctr" rotWithShape="0">
              <a:schemeClr val="tx1"/>
            </a:outerShdw>
          </a:effectLst>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4000" b="1" kern="0" dirty="0" smtClean="0">
                <a:effectLst>
                  <a:outerShdw blurRad="38100" dist="38100" dir="2700000" algn="tl">
                    <a:srgbClr val="000000">
                      <a:alpha val="43137"/>
                    </a:srgbClr>
                  </a:outerShdw>
                </a:effectLst>
                <a:latin typeface="+mj-lt"/>
                <a:ea typeface="+mj-ea"/>
                <a:cs typeface="+mj-cs"/>
              </a:rPr>
              <a:t>MISSION AREAS</a:t>
            </a:r>
            <a:endParaRPr kumimoji="0" lang="en-US" sz="4000" b="1" i="0" u="none" strike="noStrike" kern="0" cap="none" spc="0" normalizeH="0" baseline="0" noProof="0" dirty="0">
              <a:ln>
                <a:noFill/>
              </a:ln>
              <a:solidFill>
                <a:schemeClr val="tx1"/>
              </a:solidFill>
              <a:effectLst>
                <a:outerShdw blurRad="38100" dist="38100" dir="2700000" algn="tl">
                  <a:srgbClr val="000000">
                    <a:alpha val="43137"/>
                  </a:srgbClr>
                </a:outerShdw>
              </a:effectLst>
              <a:uLnTx/>
              <a:uFillTx/>
              <a:latin typeface="+mj-lt"/>
              <a:ea typeface="+mj-ea"/>
              <a:cs typeface="+mj-cs"/>
            </a:endParaRP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C:\Users\M3PAXSA9\Desktop\Updated Ports slide.jpg"/>
          <p:cNvPicPr>
            <a:picLocks noChangeAspect="1" noChangeArrowheads="1"/>
          </p:cNvPicPr>
          <p:nvPr/>
        </p:nvPicPr>
        <p:blipFill>
          <a:blip r:embed="rId3" cstate="print"/>
          <a:srcRect/>
          <a:stretch>
            <a:fillRect/>
          </a:stretch>
        </p:blipFill>
        <p:spPr bwMode="auto">
          <a:xfrm>
            <a:off x="762000" y="477291"/>
            <a:ext cx="6629400" cy="5847309"/>
          </a:xfrm>
          <a:prstGeom prst="rect">
            <a:avLst/>
          </a:prstGeom>
          <a:noFill/>
        </p:spPr>
      </p:pic>
      <p:sp>
        <p:nvSpPr>
          <p:cNvPr id="14" name="Rectangle 2"/>
          <p:cNvSpPr txBox="1">
            <a:spLocks noChangeArrowheads="1"/>
          </p:cNvSpPr>
          <p:nvPr/>
        </p:nvSpPr>
        <p:spPr bwMode="auto">
          <a:xfrm>
            <a:off x="0" y="0"/>
            <a:ext cx="9144000" cy="609600"/>
          </a:xfrm>
          <a:prstGeom prst="rect">
            <a:avLst/>
          </a:prstGeom>
          <a:gradFill>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0"/>
          </a:gradFill>
          <a:ln w="9525">
            <a:noFill/>
            <a:miter lim="800000"/>
            <a:headEnd/>
            <a:tailEnd/>
          </a:ln>
          <a:effectLst>
            <a:outerShdw dist="35921" dir="2700000" algn="ctr" rotWithShape="0">
              <a:schemeClr val="tx1"/>
            </a:outerShdw>
          </a:effectLst>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4000" b="1" i="0" u="none" strike="noStrike" kern="0" cap="none" spc="0" normalizeH="0" baseline="0" noProof="0" dirty="0">
              <a:ln>
                <a:noFill/>
              </a:ln>
              <a:solidFill>
                <a:schemeClr val="tx1"/>
              </a:solidFill>
              <a:effectLst/>
              <a:uLnTx/>
              <a:uFillTx/>
              <a:latin typeface="+mj-lt"/>
              <a:ea typeface="+mj-ea"/>
              <a:cs typeface="+mj-cs"/>
            </a:endParaRPr>
          </a:p>
        </p:txBody>
      </p:sp>
      <p:sp>
        <p:nvSpPr>
          <p:cNvPr id="3" name="TextBox 2"/>
          <p:cNvSpPr txBox="1"/>
          <p:nvPr/>
        </p:nvSpPr>
        <p:spPr>
          <a:xfrm>
            <a:off x="0" y="40957"/>
            <a:ext cx="9144000" cy="600164"/>
          </a:xfrm>
          <a:prstGeom prst="rect">
            <a:avLst/>
          </a:prstGeom>
          <a:noFill/>
        </p:spPr>
        <p:txBody>
          <a:bodyPr wrap="square" rtlCol="0">
            <a:spAutoFit/>
          </a:bodyPr>
          <a:lstStyle/>
          <a:p>
            <a:pPr algn="ctr"/>
            <a:r>
              <a:rPr lang="en-US" sz="3300" b="1" dirty="0" smtClean="0">
                <a:effectLst>
                  <a:outerShdw blurRad="38100" dist="38100" dir="2700000" algn="tl">
                    <a:srgbClr val="000000">
                      <a:alpha val="43137"/>
                    </a:srgbClr>
                  </a:outerShdw>
                </a:effectLst>
              </a:rPr>
              <a:t>PORT STATISTICS &amp; STUDIES</a:t>
            </a:r>
            <a:endParaRPr lang="en-US" sz="3300" b="1" dirty="0">
              <a:effectLst>
                <a:outerShdw blurRad="38100" dist="38100" dir="2700000" algn="tl">
                  <a:srgbClr val="000000">
                    <a:alpha val="43137"/>
                  </a:srgbClr>
                </a:outerShdw>
              </a:effectLst>
            </a:endParaRPr>
          </a:p>
        </p:txBody>
      </p:sp>
      <p:sp>
        <p:nvSpPr>
          <p:cNvPr id="8" name="Rectangle 7"/>
          <p:cNvSpPr/>
          <p:nvPr/>
        </p:nvSpPr>
        <p:spPr>
          <a:xfrm>
            <a:off x="457200" y="1484244"/>
            <a:ext cx="7242316" cy="3118929"/>
          </a:xfrm>
          <a:prstGeom prst="rect">
            <a:avLst/>
          </a:prstGeom>
          <a:noFill/>
          <a:ln w="38100">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p:cNvSpPr txBox="1"/>
          <p:nvPr/>
        </p:nvSpPr>
        <p:spPr>
          <a:xfrm>
            <a:off x="7769716" y="1650999"/>
            <a:ext cx="1229140" cy="2554545"/>
          </a:xfrm>
          <a:prstGeom prst="rect">
            <a:avLst/>
          </a:prstGeom>
          <a:noFill/>
        </p:spPr>
        <p:txBody>
          <a:bodyPr wrap="square" rtlCol="0">
            <a:spAutoFit/>
          </a:bodyPr>
          <a:lstStyle/>
          <a:p>
            <a:r>
              <a:rPr lang="en-US" sz="1600" b="1" dirty="0" smtClean="0">
                <a:solidFill>
                  <a:srgbClr val="0000FF"/>
                </a:solidFill>
              </a:rPr>
              <a:t>21% of Nation’s export tonnage (maritime)</a:t>
            </a:r>
          </a:p>
          <a:p>
            <a:endParaRPr lang="en-US" sz="1600" b="1" dirty="0" smtClean="0">
              <a:solidFill>
                <a:srgbClr val="0000FF"/>
              </a:solidFill>
            </a:endParaRPr>
          </a:p>
          <a:p>
            <a:r>
              <a:rPr lang="en-US" sz="1600" b="1" dirty="0" smtClean="0">
                <a:solidFill>
                  <a:srgbClr val="0000FF"/>
                </a:solidFill>
              </a:rPr>
              <a:t>42% of imported petroleum</a:t>
            </a:r>
          </a:p>
          <a:p>
            <a:r>
              <a:rPr lang="en-US" sz="1600" b="1" dirty="0" smtClean="0">
                <a:solidFill>
                  <a:srgbClr val="0000FF"/>
                </a:solidFill>
              </a:rPr>
              <a:t>(maritime)</a:t>
            </a:r>
            <a:endParaRPr lang="en-US" sz="1600" b="1" dirty="0">
              <a:solidFill>
                <a:srgbClr val="0000FF"/>
              </a:solidFill>
            </a:endParaRPr>
          </a:p>
        </p:txBody>
      </p:sp>
      <p:sp>
        <p:nvSpPr>
          <p:cNvPr id="10" name="Rectangle 9"/>
          <p:cNvSpPr/>
          <p:nvPr/>
        </p:nvSpPr>
        <p:spPr>
          <a:xfrm>
            <a:off x="152400" y="6400800"/>
            <a:ext cx="6858000" cy="304800"/>
          </a:xfrm>
          <a:prstGeom prst="rect">
            <a:avLst/>
          </a:prstGeom>
          <a:solidFill>
            <a:srgbClr val="FFFF0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b="1" dirty="0" smtClean="0">
                <a:solidFill>
                  <a:schemeClr val="tx1"/>
                </a:solidFill>
              </a:rPr>
              <a:t>Texas is the Nation’s #1 State for Waterborne Commerce (Major Ports = 554.4M tons worth $389.2B) – [source – IWR]</a:t>
            </a:r>
            <a:endParaRPr lang="en-US" sz="1000" b="1" dirty="0">
              <a:solidFill>
                <a:schemeClr val="tx1"/>
              </a:solidFill>
            </a:endParaRPr>
          </a:p>
        </p:txBody>
      </p:sp>
      <p:sp>
        <p:nvSpPr>
          <p:cNvPr id="12" name="TextBox 11"/>
          <p:cNvSpPr txBox="1"/>
          <p:nvPr/>
        </p:nvSpPr>
        <p:spPr>
          <a:xfrm>
            <a:off x="4852554" y="1288473"/>
            <a:ext cx="591829" cy="246221"/>
          </a:xfrm>
          <a:prstGeom prst="rect">
            <a:avLst/>
          </a:prstGeom>
          <a:noFill/>
        </p:spPr>
        <p:txBody>
          <a:bodyPr wrap="none" rtlCol="0">
            <a:spAutoFit/>
          </a:bodyPr>
          <a:lstStyle/>
          <a:p>
            <a:r>
              <a:rPr lang="en-US" sz="1000" b="1" dirty="0" smtClean="0"/>
              <a:t>- IWR -</a:t>
            </a:r>
            <a:endParaRPr lang="en-US" sz="1000" b="1"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267200" y="4495800"/>
            <a:ext cx="4572000" cy="1143000"/>
          </a:xfrm>
          <a:prstGeom prst="rect">
            <a:avLst/>
          </a:prstGeom>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2000" b="1" i="1" dirty="0" smtClean="0">
                <a:solidFill>
                  <a:schemeClr val="tx1"/>
                </a:solidFill>
                <a:latin typeface="Calibri" pitchFamily="34" charset="0"/>
                <a:cs typeface="Calibri" pitchFamily="34" charset="0"/>
              </a:rPr>
              <a:t>The nation’s navigation system requires a strategic investment to realize its full economic benefit </a:t>
            </a:r>
            <a:endParaRPr lang="en-US" sz="2000" b="1" i="1" dirty="0">
              <a:solidFill>
                <a:schemeClr val="tx1"/>
              </a:solidFill>
              <a:latin typeface="Calibri" pitchFamily="34" charset="0"/>
              <a:cs typeface="Calibri" pitchFamily="34" charset="0"/>
            </a:endParaRPr>
          </a:p>
        </p:txBody>
      </p:sp>
      <p:sp>
        <p:nvSpPr>
          <p:cNvPr id="8" name="Rectangle 2"/>
          <p:cNvSpPr txBox="1">
            <a:spLocks noChangeArrowheads="1"/>
          </p:cNvSpPr>
          <p:nvPr/>
        </p:nvSpPr>
        <p:spPr bwMode="auto">
          <a:xfrm>
            <a:off x="0" y="0"/>
            <a:ext cx="9144000" cy="990600"/>
          </a:xfrm>
          <a:prstGeom prst="rect">
            <a:avLst/>
          </a:prstGeom>
          <a:gradFill>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0"/>
          </a:gradFill>
          <a:ln w="9525">
            <a:noFill/>
            <a:miter lim="800000"/>
            <a:headEnd/>
            <a:tailEnd/>
          </a:ln>
          <a:effectLst>
            <a:outerShdw dist="35921" dir="2700000" algn="ctr" rotWithShape="0">
              <a:schemeClr val="tx1"/>
            </a:outerShdw>
          </a:effectLst>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4000" b="1"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j-lt"/>
                <a:ea typeface="+mj-ea"/>
                <a:cs typeface="+mj-cs"/>
              </a:rPr>
              <a:t>ECONOMIC FACTORS</a:t>
            </a:r>
            <a:endParaRPr kumimoji="0" lang="en-US" sz="4000" b="1" i="0" u="none" strike="noStrike" kern="0" cap="none" spc="0" normalizeH="0" baseline="0" noProof="0" dirty="0">
              <a:ln>
                <a:noFill/>
              </a:ln>
              <a:solidFill>
                <a:schemeClr val="tx1"/>
              </a:solidFill>
              <a:effectLst>
                <a:outerShdw blurRad="38100" dist="38100" dir="2700000" algn="tl">
                  <a:srgbClr val="000000">
                    <a:alpha val="43137"/>
                  </a:srgbClr>
                </a:outerShdw>
              </a:effectLst>
              <a:uLnTx/>
              <a:uFillTx/>
              <a:latin typeface="+mj-lt"/>
              <a:ea typeface="+mj-ea"/>
              <a:cs typeface="+mj-cs"/>
            </a:endParaRPr>
          </a:p>
        </p:txBody>
      </p:sp>
      <p:sp>
        <p:nvSpPr>
          <p:cNvPr id="10" name="TextBox 9"/>
          <p:cNvSpPr txBox="1"/>
          <p:nvPr/>
        </p:nvSpPr>
        <p:spPr>
          <a:xfrm>
            <a:off x="0" y="990600"/>
            <a:ext cx="4495800" cy="4616648"/>
          </a:xfrm>
          <a:prstGeom prst="rect">
            <a:avLst/>
          </a:prstGeom>
          <a:noFill/>
        </p:spPr>
        <p:txBody>
          <a:bodyPr wrap="square" rtlCol="0">
            <a:spAutoFit/>
          </a:bodyPr>
          <a:lstStyle/>
          <a:p>
            <a:pPr>
              <a:buNone/>
            </a:pPr>
            <a:r>
              <a:rPr lang="en-US" sz="2800" b="1" dirty="0" smtClean="0">
                <a:latin typeface="Calibri" pitchFamily="34" charset="0"/>
                <a:cs typeface="Calibri" pitchFamily="34" charset="0"/>
              </a:rPr>
              <a:t>Positive Factors</a:t>
            </a:r>
            <a:endParaRPr lang="en-US" sz="2000" b="1" u="sng" dirty="0" smtClean="0">
              <a:latin typeface="Calibri" pitchFamily="34" charset="0"/>
              <a:cs typeface="Calibri" pitchFamily="34" charset="0"/>
            </a:endParaRPr>
          </a:p>
          <a:p>
            <a:pPr>
              <a:buFont typeface="Courier New" pitchFamily="49" charset="0"/>
              <a:buChar char="o"/>
            </a:pPr>
            <a:r>
              <a:rPr lang="en-US" sz="1900" dirty="0" smtClean="0">
                <a:latin typeface="Calibri" pitchFamily="34" charset="0"/>
                <a:cs typeface="Calibri" pitchFamily="34" charset="0"/>
              </a:rPr>
              <a:t>Texas ports create </a:t>
            </a:r>
            <a:r>
              <a:rPr lang="en-US" sz="1900" b="1" u="sng" dirty="0" smtClean="0">
                <a:solidFill>
                  <a:srgbClr val="FF0000"/>
                </a:solidFill>
                <a:latin typeface="Calibri" pitchFamily="34" charset="0"/>
                <a:cs typeface="Calibri" pitchFamily="34" charset="0"/>
              </a:rPr>
              <a:t>~900 K</a:t>
            </a:r>
            <a:r>
              <a:rPr lang="en-US" sz="1900" b="1" dirty="0" smtClean="0">
                <a:solidFill>
                  <a:srgbClr val="FF0000"/>
                </a:solidFill>
                <a:latin typeface="Calibri" pitchFamily="34" charset="0"/>
                <a:cs typeface="Calibri" pitchFamily="34" charset="0"/>
              </a:rPr>
              <a:t> </a:t>
            </a:r>
            <a:r>
              <a:rPr lang="en-US" sz="1900" dirty="0" smtClean="0">
                <a:latin typeface="Calibri" pitchFamily="34" charset="0"/>
                <a:cs typeface="Calibri" pitchFamily="34" charset="0"/>
              </a:rPr>
              <a:t>direct jobs regionally and </a:t>
            </a:r>
            <a:r>
              <a:rPr lang="en-US" sz="1900" b="1" u="sng" dirty="0" smtClean="0">
                <a:solidFill>
                  <a:srgbClr val="FF0000"/>
                </a:solidFill>
                <a:latin typeface="Calibri" pitchFamily="34" charset="0"/>
                <a:cs typeface="Calibri" pitchFamily="34" charset="0"/>
              </a:rPr>
              <a:t>~1.3 M</a:t>
            </a:r>
            <a:r>
              <a:rPr lang="en-US" sz="1900" b="1" dirty="0" smtClean="0">
                <a:solidFill>
                  <a:srgbClr val="FF0000"/>
                </a:solidFill>
                <a:latin typeface="Calibri" pitchFamily="34" charset="0"/>
                <a:cs typeface="Calibri" pitchFamily="34" charset="0"/>
              </a:rPr>
              <a:t> </a:t>
            </a:r>
            <a:r>
              <a:rPr lang="en-US" sz="1900" dirty="0" smtClean="0">
                <a:latin typeface="Calibri" pitchFamily="34" charset="0"/>
                <a:cs typeface="Calibri" pitchFamily="34" charset="0"/>
              </a:rPr>
              <a:t>indirect jobs nationally</a:t>
            </a:r>
          </a:p>
          <a:p>
            <a:pPr>
              <a:buFont typeface="Courier New" pitchFamily="49" charset="0"/>
              <a:buChar char="o"/>
            </a:pPr>
            <a:r>
              <a:rPr lang="en-US" sz="1900" dirty="0" smtClean="0">
                <a:latin typeface="Calibri" pitchFamily="34" charset="0"/>
                <a:cs typeface="Calibri" pitchFamily="34" charset="0"/>
              </a:rPr>
              <a:t>~$5 billion in local and state tax revenue</a:t>
            </a:r>
          </a:p>
          <a:p>
            <a:pPr>
              <a:buFont typeface="Courier New" pitchFamily="49" charset="0"/>
              <a:buChar char="o"/>
            </a:pPr>
            <a:r>
              <a:rPr lang="en-US" sz="1900" dirty="0" smtClean="0">
                <a:latin typeface="Calibri" pitchFamily="34" charset="0"/>
                <a:cs typeface="Calibri" pitchFamily="34" charset="0"/>
              </a:rPr>
              <a:t>Current and future exports help stabilize the dollar and reduce the value of the federal deficit (national revenue)</a:t>
            </a:r>
          </a:p>
          <a:p>
            <a:pPr>
              <a:buFont typeface="Courier New" pitchFamily="49" charset="0"/>
              <a:buChar char="o"/>
            </a:pPr>
            <a:r>
              <a:rPr lang="en-US" sz="1900" dirty="0" smtClean="0">
                <a:latin typeface="Calibri" pitchFamily="34" charset="0"/>
                <a:cs typeface="Calibri" pitchFamily="34" charset="0"/>
              </a:rPr>
              <a:t>Allows nation to optimize the benefits of prior year strategic investments in navigation and supply chain infrastructure</a:t>
            </a:r>
          </a:p>
          <a:p>
            <a:pPr>
              <a:buFont typeface="Courier New" pitchFamily="49" charset="0"/>
              <a:buChar char="o"/>
            </a:pPr>
            <a:r>
              <a:rPr lang="en-US" sz="1900" dirty="0" smtClean="0">
                <a:latin typeface="Calibri" pitchFamily="34" charset="0"/>
                <a:cs typeface="Calibri" pitchFamily="34" charset="0"/>
              </a:rPr>
              <a:t>GIWW provides a intermodal linkage through domestic and international markets and facilities</a:t>
            </a:r>
          </a:p>
          <a:p>
            <a:endParaRPr lang="en-US" sz="1900" dirty="0">
              <a:latin typeface="Calibri" pitchFamily="34" charset="0"/>
              <a:cs typeface="Calibri" pitchFamily="34" charset="0"/>
            </a:endParaRPr>
          </a:p>
        </p:txBody>
      </p:sp>
      <p:sp>
        <p:nvSpPr>
          <p:cNvPr id="12" name="TextBox 11"/>
          <p:cNvSpPr txBox="1"/>
          <p:nvPr/>
        </p:nvSpPr>
        <p:spPr>
          <a:xfrm>
            <a:off x="4648200" y="990600"/>
            <a:ext cx="4419600" cy="3154710"/>
          </a:xfrm>
          <a:prstGeom prst="rect">
            <a:avLst/>
          </a:prstGeom>
          <a:noFill/>
        </p:spPr>
        <p:txBody>
          <a:bodyPr wrap="square" rtlCol="0">
            <a:spAutoFit/>
          </a:bodyPr>
          <a:lstStyle/>
          <a:p>
            <a:pPr>
              <a:buNone/>
            </a:pPr>
            <a:r>
              <a:rPr lang="en-US" sz="2800" b="1" dirty="0" smtClean="0">
                <a:latin typeface="Calibri" pitchFamily="34" charset="0"/>
                <a:cs typeface="Calibri" pitchFamily="34" charset="0"/>
              </a:rPr>
              <a:t>Negative Factors</a:t>
            </a:r>
          </a:p>
          <a:p>
            <a:pPr>
              <a:buFont typeface="Courier New" pitchFamily="49" charset="0"/>
              <a:buChar char="o"/>
            </a:pPr>
            <a:r>
              <a:rPr lang="en-US" sz="1900" dirty="0" smtClean="0">
                <a:latin typeface="Calibri" pitchFamily="34" charset="0"/>
                <a:cs typeface="Calibri" pitchFamily="34" charset="0"/>
              </a:rPr>
              <a:t>1’ of draft restriction = lost benefits due to lightering and lightening loads</a:t>
            </a:r>
          </a:p>
          <a:p>
            <a:pPr lvl="1">
              <a:buFont typeface="Courier New" pitchFamily="49" charset="0"/>
              <a:buChar char="o"/>
            </a:pPr>
            <a:r>
              <a:rPr lang="en-US" sz="1900" dirty="0" smtClean="0">
                <a:latin typeface="Calibri" pitchFamily="34" charset="0"/>
                <a:cs typeface="Calibri" pitchFamily="34" charset="0"/>
              </a:rPr>
              <a:t>Houston: $380 million/year</a:t>
            </a:r>
          </a:p>
          <a:p>
            <a:pPr lvl="1">
              <a:buFont typeface="Courier New" pitchFamily="49" charset="0"/>
              <a:buChar char="o"/>
            </a:pPr>
            <a:r>
              <a:rPr lang="en-US" sz="1900" dirty="0" smtClean="0">
                <a:latin typeface="Calibri" pitchFamily="34" charset="0"/>
                <a:cs typeface="Calibri" pitchFamily="34" charset="0"/>
              </a:rPr>
              <a:t>Matagorda: $80 million/year</a:t>
            </a:r>
          </a:p>
          <a:p>
            <a:pPr lvl="1">
              <a:buFont typeface="Courier New" pitchFamily="49" charset="0"/>
              <a:buChar char="o"/>
            </a:pPr>
            <a:r>
              <a:rPr lang="en-US" sz="1900" dirty="0" smtClean="0">
                <a:latin typeface="Calibri" pitchFamily="34" charset="0"/>
                <a:cs typeface="Calibri" pitchFamily="34" charset="0"/>
              </a:rPr>
              <a:t>GIWW-Texas: $130 million/year</a:t>
            </a:r>
          </a:p>
          <a:p>
            <a:pPr>
              <a:buFont typeface="Courier New" pitchFamily="49" charset="0"/>
              <a:buChar char="o"/>
            </a:pPr>
            <a:r>
              <a:rPr lang="en-US" sz="1900" dirty="0" smtClean="0">
                <a:latin typeface="Calibri" pitchFamily="34" charset="0"/>
                <a:cs typeface="Calibri" pitchFamily="34" charset="0"/>
              </a:rPr>
              <a:t>Texas ports receive less than </a:t>
            </a:r>
            <a:r>
              <a:rPr lang="en-US" sz="1900" b="1" dirty="0" smtClean="0">
                <a:latin typeface="Calibri" pitchFamily="34" charset="0"/>
                <a:cs typeface="Calibri" pitchFamily="34" charset="0"/>
              </a:rPr>
              <a:t>$.25 </a:t>
            </a:r>
            <a:r>
              <a:rPr lang="en-US" sz="1900" dirty="0" smtClean="0">
                <a:latin typeface="Calibri" pitchFamily="34" charset="0"/>
                <a:cs typeface="Calibri" pitchFamily="34" charset="0"/>
              </a:rPr>
              <a:t>on the dollar of HMTF contributions for O&amp;M</a:t>
            </a:r>
          </a:p>
          <a:p>
            <a:pPr>
              <a:buFont typeface="Courier New" pitchFamily="49" charset="0"/>
              <a:buChar char="o"/>
            </a:pPr>
            <a:r>
              <a:rPr lang="en-US" sz="1900" dirty="0" smtClean="0">
                <a:latin typeface="Calibri" pitchFamily="34" charset="0"/>
                <a:cs typeface="Calibri" pitchFamily="34" charset="0"/>
              </a:rPr>
              <a:t>From a study aspect ready to take advantage of Panama Canal expansion</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bwMode="auto">
          <a:xfrm>
            <a:off x="0" y="0"/>
            <a:ext cx="9144000" cy="990600"/>
          </a:xfrm>
          <a:prstGeom prst="rect">
            <a:avLst/>
          </a:prstGeom>
          <a:gradFill>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0"/>
          </a:gradFill>
          <a:ln w="9525">
            <a:noFill/>
            <a:miter lim="800000"/>
            <a:headEnd/>
            <a:tailEnd/>
          </a:ln>
          <a:effectLst>
            <a:outerShdw dist="35921" dir="2700000" algn="ctr" rotWithShape="0">
              <a:schemeClr val="tx1"/>
            </a:outerShdw>
          </a:effectLst>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3600" b="1"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j-lt"/>
                <a:ea typeface="+mj-ea"/>
                <a:cs typeface="+mj-cs"/>
              </a:rPr>
              <a:t>NATION’S ENVIRONMENTAL ENGINEER</a:t>
            </a:r>
            <a:endParaRPr kumimoji="0" lang="en-US" sz="3600" b="1" i="0" u="none" strike="noStrike" kern="0" cap="none" spc="0" normalizeH="0" baseline="0" noProof="0" dirty="0">
              <a:ln>
                <a:noFill/>
              </a:ln>
              <a:solidFill>
                <a:schemeClr val="tx1"/>
              </a:solidFill>
              <a:effectLst>
                <a:outerShdw blurRad="38100" dist="38100" dir="2700000" algn="tl">
                  <a:srgbClr val="000000">
                    <a:alpha val="43137"/>
                  </a:srgbClr>
                </a:outerShdw>
              </a:effectLst>
              <a:uLnTx/>
              <a:uFillTx/>
              <a:latin typeface="+mj-lt"/>
              <a:ea typeface="+mj-ea"/>
              <a:cs typeface="+mj-cs"/>
            </a:endParaRPr>
          </a:p>
        </p:txBody>
      </p:sp>
      <p:sp>
        <p:nvSpPr>
          <p:cNvPr id="12" name="Rectangle 11"/>
          <p:cNvSpPr/>
          <p:nvPr/>
        </p:nvSpPr>
        <p:spPr>
          <a:xfrm>
            <a:off x="152400" y="1322487"/>
            <a:ext cx="3886200" cy="4524315"/>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nSpc>
                <a:spcPct val="90000"/>
              </a:lnSpc>
              <a:buFont typeface="Arial" pitchFamily="34" charset="0"/>
              <a:buChar char="•"/>
            </a:pPr>
            <a:r>
              <a:rPr lang="en-US" sz="2000" dirty="0" smtClean="0">
                <a:latin typeface="Calibri" pitchFamily="34" charset="0"/>
                <a:cs typeface="Calibri" pitchFamily="34" charset="0"/>
              </a:rPr>
              <a:t>USACE seeks balance and synergy between natural systems and human development activities when it comes to its missions, facilities and operations. </a:t>
            </a:r>
          </a:p>
          <a:p>
            <a:pPr>
              <a:lnSpc>
                <a:spcPct val="90000"/>
              </a:lnSpc>
              <a:buFont typeface="Arial" pitchFamily="34" charset="0"/>
              <a:buChar char="•"/>
            </a:pPr>
            <a:endParaRPr lang="en-US" sz="2000" dirty="0" smtClean="0">
              <a:latin typeface="Calibri" pitchFamily="34" charset="0"/>
              <a:cs typeface="Calibri" pitchFamily="34" charset="0"/>
            </a:endParaRPr>
          </a:p>
          <a:p>
            <a:pPr>
              <a:lnSpc>
                <a:spcPct val="90000"/>
              </a:lnSpc>
              <a:buFont typeface="Arial" pitchFamily="34" charset="0"/>
              <a:buChar char="•"/>
            </a:pPr>
            <a:r>
              <a:rPr lang="en-US" sz="2000" dirty="0" smtClean="0">
                <a:latin typeface="Calibri" pitchFamily="34" charset="0"/>
                <a:cs typeface="Calibri" pitchFamily="34" charset="0"/>
              </a:rPr>
              <a:t>USACE continually partners with other federal and state agencies, non-governmental organizations and academic institutions to find innovative solutions to challenges that affect everyone: sustainability, climate change, endangered species, environmental cleanup, ecosystem restoration and more.</a:t>
            </a:r>
          </a:p>
          <a:p>
            <a:pPr>
              <a:lnSpc>
                <a:spcPct val="90000"/>
              </a:lnSpc>
              <a:buFont typeface="Arial" pitchFamily="34" charset="0"/>
              <a:buChar char="•"/>
            </a:pPr>
            <a:endParaRPr lang="en-US" sz="2000" dirty="0" smtClean="0">
              <a:latin typeface="Calibri" pitchFamily="34" charset="0"/>
              <a:cs typeface="Calibri" pitchFamily="34" charset="0"/>
            </a:endParaRPr>
          </a:p>
        </p:txBody>
      </p:sp>
      <p:sp>
        <p:nvSpPr>
          <p:cNvPr id="13" name="Rectangle 12"/>
          <p:cNvSpPr/>
          <p:nvPr/>
        </p:nvSpPr>
        <p:spPr>
          <a:xfrm>
            <a:off x="4191000" y="3191976"/>
            <a:ext cx="4876800" cy="2446824"/>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nSpc>
                <a:spcPct val="90000"/>
              </a:lnSpc>
              <a:buFont typeface="Arial" pitchFamily="34" charset="0"/>
              <a:buChar char="•"/>
            </a:pPr>
            <a:r>
              <a:rPr lang="en-US" sz="1700" dirty="0" smtClean="0">
                <a:latin typeface="Calibri" pitchFamily="34" charset="0"/>
                <a:cs typeface="Calibri" pitchFamily="34" charset="0"/>
              </a:rPr>
              <a:t>USACE seeks to ensure that its activities do not negatively impact the resource needs of future generations.</a:t>
            </a:r>
          </a:p>
          <a:p>
            <a:pPr>
              <a:lnSpc>
                <a:spcPct val="90000"/>
              </a:lnSpc>
              <a:buFont typeface="Wingdings" pitchFamily="2" charset="2"/>
              <a:buChar char="§"/>
            </a:pPr>
            <a:endParaRPr lang="en-US" sz="1700" dirty="0" smtClean="0">
              <a:latin typeface="Calibri" pitchFamily="34" charset="0"/>
              <a:cs typeface="Calibri" pitchFamily="34" charset="0"/>
            </a:endParaRPr>
          </a:p>
          <a:p>
            <a:pPr>
              <a:lnSpc>
                <a:spcPct val="90000"/>
              </a:lnSpc>
              <a:buFont typeface="Arial" pitchFamily="34" charset="0"/>
              <a:buChar char="•"/>
            </a:pPr>
            <a:r>
              <a:rPr lang="en-US" sz="1700" dirty="0" smtClean="0">
                <a:latin typeface="Calibri" pitchFamily="34" charset="0"/>
                <a:cs typeface="Calibri" pitchFamily="34" charset="0"/>
              </a:rPr>
              <a:t>USACE’ goal for its environmental mission is to restore ecosystem structure and processes, manage our land, resources and construction activities in a sustainable manner, and support cleanup and protection activities efficiently and effectively, all while leaving the smallest footprint behind.</a:t>
            </a:r>
          </a:p>
        </p:txBody>
      </p:sp>
      <p:pic>
        <p:nvPicPr>
          <p:cNvPr id="1026" name="Picture 2" descr="\\swg-netapp2\PAO\2011\Photos\MISC\Flags\DSC_0262.JPG"/>
          <p:cNvPicPr>
            <a:picLocks noChangeAspect="1" noChangeArrowheads="1"/>
          </p:cNvPicPr>
          <p:nvPr/>
        </p:nvPicPr>
        <p:blipFill>
          <a:blip r:embed="rId2" cstate="print"/>
          <a:srcRect l="28410" t="19289" r="24455" b="14165"/>
          <a:stretch>
            <a:fillRect/>
          </a:stretch>
        </p:blipFill>
        <p:spPr bwMode="auto">
          <a:xfrm>
            <a:off x="5105400" y="967634"/>
            <a:ext cx="2362200" cy="2232766"/>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bwMode="auto">
          <a:xfrm>
            <a:off x="0" y="0"/>
            <a:ext cx="9144000" cy="990600"/>
          </a:xfrm>
          <a:prstGeom prst="rect">
            <a:avLst/>
          </a:prstGeom>
          <a:gradFill>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0"/>
          </a:gradFill>
          <a:ln w="9525">
            <a:noFill/>
            <a:miter lim="800000"/>
            <a:headEnd/>
            <a:tailEnd/>
          </a:ln>
          <a:effectLst>
            <a:outerShdw dist="35921" dir="2700000" algn="ctr" rotWithShape="0">
              <a:schemeClr val="tx1"/>
            </a:outerShdw>
          </a:effectLst>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3200" b="1"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j-lt"/>
                <a:ea typeface="+mj-ea"/>
                <a:cs typeface="+mj-cs"/>
              </a:rPr>
              <a:t>STEPS IN DEVELOPING</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3200" b="1"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j-lt"/>
                <a:ea typeface="+mj-ea"/>
                <a:cs typeface="+mj-cs"/>
              </a:rPr>
              <a:t>WATER</a:t>
            </a:r>
            <a:r>
              <a:rPr kumimoji="0" lang="en-US" sz="3200" b="1" i="0" u="none" strike="noStrike" kern="0" cap="none" spc="0" normalizeH="0" noProof="0" dirty="0" smtClean="0">
                <a:ln>
                  <a:noFill/>
                </a:ln>
                <a:solidFill>
                  <a:schemeClr val="tx1"/>
                </a:solidFill>
                <a:effectLst>
                  <a:outerShdw blurRad="38100" dist="38100" dir="2700000" algn="tl">
                    <a:srgbClr val="000000">
                      <a:alpha val="43137"/>
                    </a:srgbClr>
                  </a:outerShdw>
                </a:effectLst>
                <a:uLnTx/>
                <a:uFillTx/>
                <a:latin typeface="+mj-lt"/>
                <a:ea typeface="+mj-ea"/>
                <a:cs typeface="+mj-cs"/>
              </a:rPr>
              <a:t> RESOURCES PROJECTS</a:t>
            </a:r>
            <a:endParaRPr kumimoji="0" lang="en-US" sz="3200" b="1" i="0" u="none" strike="noStrike" kern="0" cap="none" spc="0" normalizeH="0" baseline="0" noProof="0" dirty="0">
              <a:ln>
                <a:noFill/>
              </a:ln>
              <a:solidFill>
                <a:schemeClr val="tx1"/>
              </a:solidFill>
              <a:effectLst>
                <a:outerShdw blurRad="38100" dist="38100" dir="2700000" algn="tl">
                  <a:srgbClr val="000000">
                    <a:alpha val="43137"/>
                  </a:srgbClr>
                </a:outerShdw>
              </a:effectLst>
              <a:uLnTx/>
              <a:uFillTx/>
              <a:latin typeface="+mj-lt"/>
              <a:ea typeface="+mj-ea"/>
              <a:cs typeface="+mj-cs"/>
            </a:endParaRPr>
          </a:p>
        </p:txBody>
      </p:sp>
      <p:graphicFrame>
        <p:nvGraphicFramePr>
          <p:cNvPr id="5" name="Diagram 4"/>
          <p:cNvGraphicFramePr/>
          <p:nvPr/>
        </p:nvGraphicFramePr>
        <p:xfrm>
          <a:off x="1447800" y="1219200"/>
          <a:ext cx="6019800" cy="2667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6" name="Diagram 5"/>
          <p:cNvGraphicFramePr/>
          <p:nvPr/>
        </p:nvGraphicFramePr>
        <p:xfrm>
          <a:off x="1447800" y="3733800"/>
          <a:ext cx="6019800" cy="266700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bwMode="auto">
          <a:xfrm>
            <a:off x="0" y="0"/>
            <a:ext cx="9144000" cy="990600"/>
          </a:xfrm>
          <a:prstGeom prst="rect">
            <a:avLst/>
          </a:prstGeom>
          <a:gradFill>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0"/>
          </a:gradFill>
          <a:ln w="9525">
            <a:noFill/>
            <a:miter lim="800000"/>
            <a:headEnd/>
            <a:tailEnd/>
          </a:ln>
          <a:effectLst>
            <a:outerShdw dist="35921" dir="2700000" algn="ctr" rotWithShape="0">
              <a:schemeClr val="tx1"/>
            </a:outerShdw>
          </a:effectLst>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4000" b="1"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j-lt"/>
                <a:ea typeface="+mj-ea"/>
                <a:cs typeface="+mj-cs"/>
              </a:rPr>
              <a:t>THE</a:t>
            </a:r>
            <a:r>
              <a:rPr kumimoji="0" lang="en-US" sz="4000" b="1" i="0" u="none" strike="noStrike" kern="0" cap="none" spc="0" normalizeH="0" noProof="0" dirty="0" smtClean="0">
                <a:ln>
                  <a:noFill/>
                </a:ln>
                <a:solidFill>
                  <a:schemeClr val="tx1"/>
                </a:solidFill>
                <a:effectLst>
                  <a:outerShdw blurRad="38100" dist="38100" dir="2700000" algn="tl">
                    <a:srgbClr val="000000">
                      <a:alpha val="43137"/>
                    </a:srgbClr>
                  </a:outerShdw>
                </a:effectLst>
                <a:uLnTx/>
                <a:uFillTx/>
                <a:latin typeface="+mj-lt"/>
                <a:ea typeface="+mj-ea"/>
                <a:cs typeface="+mj-cs"/>
              </a:rPr>
              <a:t> CIVIL WORKS PROCESS</a:t>
            </a:r>
            <a:endParaRPr kumimoji="0" lang="en-US" sz="4000" b="1" i="0" u="none" strike="noStrike" kern="0" cap="none" spc="0" normalizeH="0" baseline="0" noProof="0" dirty="0">
              <a:ln>
                <a:noFill/>
              </a:ln>
              <a:solidFill>
                <a:schemeClr val="tx1"/>
              </a:solidFill>
              <a:effectLst>
                <a:outerShdw blurRad="38100" dist="38100" dir="2700000" algn="tl">
                  <a:srgbClr val="000000">
                    <a:alpha val="43137"/>
                  </a:srgbClr>
                </a:outerShdw>
              </a:effectLst>
              <a:uLnTx/>
              <a:uFillTx/>
              <a:latin typeface="+mj-lt"/>
              <a:ea typeface="+mj-ea"/>
              <a:cs typeface="+mj-cs"/>
            </a:endParaRPr>
          </a:p>
        </p:txBody>
      </p:sp>
      <p:sp>
        <p:nvSpPr>
          <p:cNvPr id="5" name="Right Arrow 4"/>
          <p:cNvSpPr/>
          <p:nvPr/>
        </p:nvSpPr>
        <p:spPr>
          <a:xfrm>
            <a:off x="152400" y="1143000"/>
            <a:ext cx="1828800" cy="1828800"/>
          </a:xfrm>
          <a:prstGeom prst="right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dirty="0"/>
          </a:p>
        </p:txBody>
      </p:sp>
      <p:sp>
        <p:nvSpPr>
          <p:cNvPr id="6" name="Rectangle 5"/>
          <p:cNvSpPr/>
          <p:nvPr/>
        </p:nvSpPr>
        <p:spPr>
          <a:xfrm>
            <a:off x="187666" y="1828800"/>
            <a:ext cx="1651413" cy="400110"/>
          </a:xfrm>
          <a:prstGeom prst="rect">
            <a:avLst/>
          </a:prstGeom>
          <a:noFill/>
        </p:spPr>
        <p:txBody>
          <a:bodyPr wrap="none" lIns="91440" tIns="45720" rIns="91440" bIns="45720">
            <a:spAutoFit/>
          </a:bodyPr>
          <a:lstStyle/>
          <a:p>
            <a:pPr algn="ctr"/>
            <a:r>
              <a:rPr lang="en-US" sz="2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New Project</a:t>
            </a:r>
            <a:endParaRPr lang="en-US" sz="2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7" name="Pentagon 6"/>
          <p:cNvSpPr/>
          <p:nvPr/>
        </p:nvSpPr>
        <p:spPr>
          <a:xfrm>
            <a:off x="2286000" y="1371600"/>
            <a:ext cx="6705600" cy="1219200"/>
          </a:xfrm>
          <a:prstGeom prst="homePlate">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dirty="0"/>
          </a:p>
        </p:txBody>
      </p:sp>
      <p:sp>
        <p:nvSpPr>
          <p:cNvPr id="8" name="Rectangle 7"/>
          <p:cNvSpPr/>
          <p:nvPr/>
        </p:nvSpPr>
        <p:spPr>
          <a:xfrm>
            <a:off x="2362201" y="1795046"/>
            <a:ext cx="1142999" cy="338554"/>
          </a:xfrm>
          <a:prstGeom prst="rect">
            <a:avLst/>
          </a:prstGeom>
          <a:noFill/>
        </p:spPr>
        <p:txBody>
          <a:bodyPr wrap="square" lIns="91440" tIns="45720" rIns="91440" bIns="45720">
            <a:spAutoFit/>
          </a:bodyPr>
          <a:lstStyle/>
          <a:p>
            <a:pPr algn="ctr"/>
            <a:r>
              <a:rPr lang="en-US" sz="16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Planning </a:t>
            </a:r>
            <a:endParaRPr lang="en-US" sz="16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9" name="Rectangle 8"/>
          <p:cNvSpPr/>
          <p:nvPr/>
        </p:nvSpPr>
        <p:spPr>
          <a:xfrm>
            <a:off x="3657600" y="1777425"/>
            <a:ext cx="1676400" cy="584775"/>
          </a:xfrm>
          <a:prstGeom prst="rect">
            <a:avLst/>
          </a:prstGeom>
          <a:noFill/>
        </p:spPr>
        <p:txBody>
          <a:bodyPr wrap="square" lIns="91440" tIns="45720" rIns="91440" bIns="45720">
            <a:spAutoFit/>
          </a:bodyPr>
          <a:lstStyle/>
          <a:p>
            <a:pPr algn="ctr"/>
            <a:r>
              <a:rPr lang="en-US" sz="16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Engineering &amp; Design</a:t>
            </a:r>
            <a:endParaRPr lang="en-US" sz="16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10" name="Rectangle 9"/>
          <p:cNvSpPr/>
          <p:nvPr/>
        </p:nvSpPr>
        <p:spPr>
          <a:xfrm>
            <a:off x="5486400" y="1795130"/>
            <a:ext cx="1676400" cy="338554"/>
          </a:xfrm>
          <a:prstGeom prst="rect">
            <a:avLst/>
          </a:prstGeom>
          <a:noFill/>
        </p:spPr>
        <p:txBody>
          <a:bodyPr wrap="square" lIns="91440" tIns="45720" rIns="91440" bIns="45720">
            <a:spAutoFit/>
          </a:bodyPr>
          <a:lstStyle/>
          <a:p>
            <a:pPr algn="ctr"/>
            <a:r>
              <a:rPr lang="en-US" sz="16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Construction</a:t>
            </a:r>
            <a:endParaRPr lang="en-US" sz="16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11" name="Rectangle 10"/>
          <p:cNvSpPr/>
          <p:nvPr/>
        </p:nvSpPr>
        <p:spPr>
          <a:xfrm>
            <a:off x="7162800" y="1676400"/>
            <a:ext cx="1676400" cy="584775"/>
          </a:xfrm>
          <a:prstGeom prst="rect">
            <a:avLst/>
          </a:prstGeom>
          <a:noFill/>
        </p:spPr>
        <p:txBody>
          <a:bodyPr wrap="square" lIns="91440" tIns="45720" rIns="91440" bIns="45720">
            <a:spAutoFit/>
          </a:bodyPr>
          <a:lstStyle/>
          <a:p>
            <a:pPr algn="ctr"/>
            <a:r>
              <a:rPr lang="en-US" sz="16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Operations &amp; Maintenance</a:t>
            </a:r>
            <a:endParaRPr lang="en-US" sz="16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12" name="TextBox 11"/>
          <p:cNvSpPr txBox="1"/>
          <p:nvPr/>
        </p:nvSpPr>
        <p:spPr>
          <a:xfrm>
            <a:off x="76200" y="3124200"/>
            <a:ext cx="5562600" cy="2862322"/>
          </a:xfrm>
          <a:prstGeom prst="rect">
            <a:avLst/>
          </a:prstGeom>
        </p:spPr>
        <p:style>
          <a:lnRef idx="0">
            <a:scrgbClr r="0" g="0" b="0"/>
          </a:lnRef>
          <a:fillRef idx="1002">
            <a:schemeClr val="lt1"/>
          </a:fillRef>
          <a:effectRef idx="0">
            <a:scrgbClr r="0" g="0" b="0"/>
          </a:effectRef>
          <a:fontRef idx="major"/>
        </p:style>
        <p:txBody>
          <a:bodyPr wrap="square" rtlCol="0">
            <a:spAutoFit/>
          </a:bodyPr>
          <a:lstStyle/>
          <a:p>
            <a:r>
              <a:rPr lang="en-US" sz="1500" b="1" dirty="0" smtClean="0"/>
              <a:t>*</a:t>
            </a:r>
            <a:r>
              <a:rPr lang="en-US" sz="1500" dirty="0" smtClean="0"/>
              <a:t>USACE recognizes that this process have become too cumbersome</a:t>
            </a:r>
            <a:br>
              <a:rPr lang="en-US" sz="1500" dirty="0" smtClean="0"/>
            </a:br>
            <a:endParaRPr lang="en-US" sz="1500" dirty="0" smtClean="0"/>
          </a:p>
          <a:p>
            <a:r>
              <a:rPr lang="en-US" sz="1500" b="1" dirty="0" smtClean="0"/>
              <a:t>*Civil Works transformation </a:t>
            </a:r>
            <a:r>
              <a:rPr lang="en-US" sz="1500" dirty="0" smtClean="0"/>
              <a:t>- The Civil Works program faces a myriad of challenges which are prompting swift transformation in our business model. To meet current and future challenges and address the water resources needs of our nation, the U.S. Army Corps of Engineers (USACE) has initiated an effort to transform its Civil Works program with the imperative to improve performance and responsiveness; increase customer satisfaction, public trust and confidence; improve readiness; and maintain a competitive edge. </a:t>
            </a:r>
            <a:endParaRPr lang="en-US" sz="1500" dirty="0"/>
          </a:p>
        </p:txBody>
      </p:sp>
      <p:sp>
        <p:nvSpPr>
          <p:cNvPr id="13" name="TextBox 12"/>
          <p:cNvSpPr txBox="1"/>
          <p:nvPr/>
        </p:nvSpPr>
        <p:spPr>
          <a:xfrm>
            <a:off x="5791200" y="3810000"/>
            <a:ext cx="3200400" cy="1031051"/>
          </a:xfrm>
          <a:prstGeom prst="rect">
            <a:avLst/>
          </a:prstGeom>
          <a:ln>
            <a:solidFill>
              <a:schemeClr val="tx1">
                <a:lumMod val="95000"/>
                <a:lumOff val="5000"/>
              </a:schemeClr>
            </a:solidFill>
          </a:ln>
        </p:spPr>
        <p:style>
          <a:lnRef idx="0">
            <a:schemeClr val="accent1"/>
          </a:lnRef>
          <a:fillRef idx="3">
            <a:schemeClr val="accent1"/>
          </a:fillRef>
          <a:effectRef idx="3">
            <a:schemeClr val="accent1"/>
          </a:effectRef>
          <a:fontRef idx="minor">
            <a:schemeClr val="lt1"/>
          </a:fontRef>
        </p:style>
        <p:txBody>
          <a:bodyPr wrap="square" rtlCol="0">
            <a:spAutoFit/>
          </a:bodyPr>
          <a:lstStyle/>
          <a:p>
            <a:pPr algn="ctr"/>
            <a:r>
              <a:rPr lang="en-US" sz="2500" b="1" dirty="0" smtClean="0">
                <a:solidFill>
                  <a:schemeClr val="tx1"/>
                </a:solidFill>
                <a:effectLst>
                  <a:outerShdw blurRad="38100" dist="38100" dir="2700000" algn="tl">
                    <a:srgbClr val="000000">
                      <a:alpha val="43137"/>
                    </a:srgbClr>
                  </a:outerShdw>
                </a:effectLst>
              </a:rPr>
              <a:t>3-3-3</a:t>
            </a:r>
            <a:br>
              <a:rPr lang="en-US" sz="2500" b="1" dirty="0" smtClean="0">
                <a:solidFill>
                  <a:schemeClr val="tx1"/>
                </a:solidFill>
                <a:effectLst>
                  <a:outerShdw blurRad="38100" dist="38100" dir="2700000" algn="tl">
                    <a:srgbClr val="000000">
                      <a:alpha val="43137"/>
                    </a:srgbClr>
                  </a:outerShdw>
                </a:effectLst>
              </a:rPr>
            </a:br>
            <a:endParaRPr lang="en-US" b="1" dirty="0" smtClean="0">
              <a:solidFill>
                <a:schemeClr val="tx1"/>
              </a:solidFill>
              <a:effectLst>
                <a:outerShdw blurRad="38100" dist="38100" dir="2700000" algn="tl">
                  <a:srgbClr val="000000">
                    <a:alpha val="43137"/>
                  </a:srgbClr>
                </a:outerShdw>
              </a:effectLst>
            </a:endParaRPr>
          </a:p>
          <a:p>
            <a:pPr algn="ctr"/>
            <a:r>
              <a:rPr lang="en-US" b="1" dirty="0" smtClean="0">
                <a:solidFill>
                  <a:schemeClr val="tx1"/>
                </a:solidFill>
                <a:effectLst>
                  <a:outerShdw blurRad="38100" dist="38100" dir="2700000" algn="tl">
                    <a:srgbClr val="000000">
                      <a:alpha val="43137"/>
                    </a:srgbClr>
                  </a:outerShdw>
                </a:effectLst>
              </a:rPr>
              <a:t>3 million- 3 years- 3 inches</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Theme1">
  <a:themeElements>
    <a:clrScheme name="Slide Mas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Slide Master">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Slide Mas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lide Master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Slide Master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Slide Master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Slide Master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Slide Master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Slide Master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Slide Master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Slide Master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Slide Master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Slide Master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Slide Master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Theme1</Template>
  <TotalTime>3137</TotalTime>
  <Words>1821</Words>
  <Application>Microsoft Office PowerPoint</Application>
  <PresentationFormat>On-screen Show (4:3)</PresentationFormat>
  <Paragraphs>440</Paragraphs>
  <Slides>32</Slides>
  <Notes>19</Notes>
  <HiddenSlides>0</HiddenSlides>
  <MMClips>0</MMClips>
  <ScaleCrop>false</ScaleCrop>
  <HeadingPairs>
    <vt:vector size="4" baseType="variant">
      <vt:variant>
        <vt:lpstr>Theme</vt:lpstr>
      </vt:variant>
      <vt:variant>
        <vt:i4>1</vt:i4>
      </vt:variant>
      <vt:variant>
        <vt:lpstr>Slide Titles</vt:lpstr>
      </vt:variant>
      <vt:variant>
        <vt:i4>32</vt:i4>
      </vt:variant>
    </vt:vector>
  </HeadingPairs>
  <TitlesOfParts>
    <vt:vector size="33" baseType="lpstr">
      <vt:lpstr>Theme1</vt:lpstr>
      <vt:lpstr>Slide 1</vt:lpstr>
      <vt:lpstr>Slide 2</vt:lpstr>
      <vt:lpstr>Slide 3</vt:lpstr>
      <vt:lpstr>Mission Areas</vt:lpstr>
      <vt:lpstr>Slide 5</vt:lpstr>
      <vt:lpstr>Slide 6</vt:lpstr>
      <vt:lpstr>Slide 7</vt:lpstr>
      <vt:lpstr>Slide 8</vt:lpstr>
      <vt:lpstr>Slide 9</vt:lpstr>
      <vt:lpstr>Slide 10</vt:lpstr>
      <vt:lpstr>SABINE PASS TO GALVESTON BAY  STUDY GOALS</vt:lpstr>
      <vt:lpstr>SABINE PASS TO GALVESTON BAY  STUDY BACKGROUND</vt:lpstr>
      <vt:lpstr>Slide 13</vt:lpstr>
      <vt:lpstr>THREAT TO HEALTH AND WELL BEING</vt:lpstr>
      <vt:lpstr>REGIONAL RESOURCES OF  NATIONAL IMPORTANCE</vt:lpstr>
      <vt:lpstr>REGIONAL RESOURCES OF  NATIONAL IMPORTANCE</vt:lpstr>
      <vt:lpstr>REGIONAL RESOURCES OF  NATIONAL IMPORTANCE</vt:lpstr>
      <vt:lpstr>REGIONAL RESOURCES OF  NATIONAL IMPORTANCE</vt:lpstr>
      <vt:lpstr>PROBLEM: STORM DAMAGE/FLOOD RISK</vt:lpstr>
      <vt:lpstr>PROBLEM: STORM DAMAGE/FLOOD RISK</vt:lpstr>
      <vt:lpstr>Slide 21</vt:lpstr>
      <vt:lpstr>Slide 22</vt:lpstr>
      <vt:lpstr>Slide 23</vt:lpstr>
      <vt:lpstr>Slide 24</vt:lpstr>
      <vt:lpstr>Slide 25</vt:lpstr>
      <vt:lpstr>Slide 26</vt:lpstr>
      <vt:lpstr>Slide 27</vt:lpstr>
      <vt:lpstr>Slide 28</vt:lpstr>
      <vt:lpstr>Slide 29</vt:lpstr>
      <vt:lpstr>PROJECT TIMELINE AND METHODOLOGY</vt:lpstr>
      <vt:lpstr>SUMMARY</vt:lpstr>
      <vt:lpstr>Slide 32</vt:lpstr>
    </vt:vector>
  </TitlesOfParts>
  <Company>USACE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Isidro Reyna</dc:creator>
  <cp:lastModifiedBy>Erin Baker</cp:lastModifiedBy>
  <cp:revision>306</cp:revision>
  <dcterms:created xsi:type="dcterms:W3CDTF">2011-05-19T18:21:42Z</dcterms:created>
  <dcterms:modified xsi:type="dcterms:W3CDTF">2012-04-09T21:42:34Z</dcterms:modified>
</cp:coreProperties>
</file>